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Slab Light"/>
      <p:regular r:id="rId28"/>
      <p:bold r:id="rId29"/>
    </p:embeddedFont>
    <p:embeddedFont>
      <p:font typeface="Open Sans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SlabLight-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fntdata"/><Relationship Id="rId30" Type="http://schemas.openxmlformats.org/officeDocument/2006/relationships/font" Target="fonts/OpenSansLight-regular.fntdata"/><Relationship Id="rId11" Type="http://schemas.openxmlformats.org/officeDocument/2006/relationships/slide" Target="slides/slide6.xml"/><Relationship Id="rId33" Type="http://schemas.openxmlformats.org/officeDocument/2006/relationships/font" Target="fonts/OpenSansLight-boldItalic.fntdata"/><Relationship Id="rId10" Type="http://schemas.openxmlformats.org/officeDocument/2006/relationships/slide" Target="slides/slide5.xml"/><Relationship Id="rId32" Type="http://schemas.openxmlformats.org/officeDocument/2006/relationships/font" Target="fonts/OpenSansLight-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The </a:t>
            </a:r>
            <a:r>
              <a:rPr i="1" lang="en"/>
              <a:t>slide notes</a:t>
            </a:r>
            <a:r>
              <a:rPr i="1" lang="en"/>
              <a:t> have been included on each slide to provide for context and in some places direct wording to assist in delivering the content correctly and uniformly.</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The italic wording is included to provide a background on the slide, the red text is intended to be directly spoken.</a:t>
            </a:r>
            <a:endParaRPr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a219ae38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a219ae38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a:solidFill>
                  <a:srgbClr val="FF0000"/>
                </a:solidFill>
                <a:latin typeface="Open Sans Light"/>
                <a:ea typeface="Open Sans Light"/>
                <a:cs typeface="Open Sans Light"/>
                <a:sym typeface="Open Sans Light"/>
              </a:rPr>
              <a:t>The Brotherhood Honor is second honor and requires a minimum of 10 months of membership as an ordeal member and other requirements. Obtaining this honor places further emphasis on the ideals of Scouting and the Order.</a:t>
            </a:r>
            <a:endParaRPr>
              <a:solidFill>
                <a:srgbClr val="FF0000"/>
              </a:solidFill>
              <a:latin typeface="Open Sans Light"/>
              <a:ea typeface="Open Sans Light"/>
              <a:cs typeface="Open Sans Light"/>
              <a:sym typeface="Open Sans Light"/>
            </a:endParaRPr>
          </a:p>
          <a:p>
            <a:pPr indent="0" lvl="0" marL="0" rtl="0" algn="l">
              <a:lnSpc>
                <a:spcPct val="115000"/>
              </a:lnSpc>
              <a:spcBef>
                <a:spcPts val="600"/>
              </a:spcBef>
              <a:spcAft>
                <a:spcPts val="0"/>
              </a:spcAft>
              <a:buNone/>
            </a:pPr>
            <a:r>
              <a:rPr lang="en">
                <a:solidFill>
                  <a:srgbClr val="FF0000"/>
                </a:solidFill>
                <a:latin typeface="Open Sans Light"/>
                <a:ea typeface="Open Sans Light"/>
                <a:cs typeface="Open Sans Light"/>
                <a:sym typeface="Open Sans Light"/>
              </a:rPr>
              <a:t>The Brotherhood Honor is something the Ordeal member works for on their own, it is there responsibility and sole ability to receive </a:t>
            </a:r>
            <a:r>
              <a:rPr lang="en">
                <a:solidFill>
                  <a:srgbClr val="FF0000"/>
                </a:solidFill>
                <a:latin typeface="Open Sans Light"/>
                <a:ea typeface="Open Sans Light"/>
                <a:cs typeface="Open Sans Light"/>
                <a:sym typeface="Open Sans Light"/>
              </a:rPr>
              <a:t>the</a:t>
            </a:r>
            <a:r>
              <a:rPr lang="en">
                <a:solidFill>
                  <a:srgbClr val="FF0000"/>
                </a:solidFill>
                <a:latin typeface="Open Sans Light"/>
                <a:ea typeface="Open Sans Light"/>
                <a:cs typeface="Open Sans Light"/>
                <a:sym typeface="Open Sans Light"/>
              </a:rPr>
              <a:t> honor and earn their bars.</a:t>
            </a:r>
            <a:endParaRPr>
              <a:latin typeface="Open Sans Light"/>
              <a:ea typeface="Open Sans Light"/>
              <a:cs typeface="Open Sans Light"/>
              <a:sym typeface="Open Sans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a219ae38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a219ae38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
                <a:solidFill>
                  <a:srgbClr val="FF0000"/>
                </a:solidFill>
                <a:latin typeface="Open Sans Light"/>
                <a:ea typeface="Open Sans Light"/>
                <a:cs typeface="Open Sans Light"/>
                <a:sym typeface="Open Sans Light"/>
              </a:rPr>
              <a:t>After two years of exceptional service as a Brotherhood member, a Scout or Scouter may be recognized with the Vigil Honor for their distinguished contributions to their lodge, the Order of the Arrow, Scouting, or their Scout camp. This honor is bestowed by special selection and is limited to one person for every 50 members registered with the lodge each year.</a:t>
            </a:r>
            <a:endParaRPr>
              <a:solidFill>
                <a:srgbClr val="FF0000"/>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a219ae38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a219ae38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My Story - </a:t>
            </a:r>
            <a:r>
              <a:rPr i="1" lang="en" sz="1050">
                <a:solidFill>
                  <a:schemeClr val="dk1"/>
                </a:solidFill>
                <a:latin typeface="Open Sans Light"/>
                <a:ea typeface="Open Sans Light"/>
                <a:cs typeface="Open Sans Light"/>
                <a:sym typeface="Open Sans Light"/>
              </a:rPr>
              <a:t>This section showcases the youth representative running the orientation providing their own personal story about what the Order of The Arrow means to them. What made them get involved? How has the Order of the Arrow benefited your career outside of Scouting? What skills has the organization provided you that you couldn’t earn anywhere else? The story should be inspiring and really work to build a relatable connection with the candidates present. </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a219ae38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a219ae38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What can I do in the Order of The Arrow? - </a:t>
            </a:r>
            <a:r>
              <a:rPr i="1" lang="en" sz="1050">
                <a:solidFill>
                  <a:schemeClr val="dk1"/>
                </a:solidFill>
                <a:latin typeface="Open Sans Light"/>
                <a:ea typeface="Open Sans Light"/>
                <a:cs typeface="Open Sans Light"/>
                <a:sym typeface="Open Sans Light"/>
              </a:rPr>
              <a:t>This section has 2 unique parts to it - both local and national opportunities. The local opportunities should include the activation event, which is  an event held within 6 months (but preferably within 90 days) following an induction weekend with the intent to involve new members, encourage retention at the local level, build personal growth, and ensure future involvement in the OA, as well as local leadership and service opportunities, such as chapter or lodge meetings. The national opportunities should include the National Order of The Arrow Conference (NOAC), National Leadership Seminar (NLS), Order of The Arrow High Adventure (OAHA), and Section Conclave. Handouts are available on the national website, and it is recommended that information on these opportunities is handed out for the parent to take home and review.</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&lt;Insure that you add special mention to the specific things they can get involved with associated to your lodge&gt; </a:t>
            </a:r>
            <a:endParaRPr b="1"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a219ae38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a219ae38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Candidate Question and Answer Session  - </a:t>
            </a:r>
            <a:r>
              <a:rPr i="1" lang="en" sz="1050">
                <a:solidFill>
                  <a:schemeClr val="dk1"/>
                </a:solidFill>
                <a:latin typeface="Open Sans Light"/>
                <a:ea typeface="Open Sans Light"/>
                <a:cs typeface="Open Sans Light"/>
                <a:sym typeface="Open Sans Light"/>
              </a:rPr>
              <a:t>This section should give candidates an opportunity to engage in conversation regarding any questions they have about the OA or its opportunities. In should be emphasised that this section is only permitted for candidates to answer. </a:t>
            </a:r>
            <a:endParaRPr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a219ae38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a219ae38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Breakout - </a:t>
            </a:r>
            <a:r>
              <a:rPr i="1" lang="en" sz="1050">
                <a:solidFill>
                  <a:schemeClr val="dk1"/>
                </a:solidFill>
                <a:latin typeface="Open Sans Light"/>
                <a:ea typeface="Open Sans Light"/>
                <a:cs typeface="Open Sans Light"/>
                <a:sym typeface="Open Sans Light"/>
              </a:rPr>
              <a:t>During this section, it is best if the candidates are led by another pair of youth Arrowmen in attendance in team building activities. It should create a friendly, learning environment where candidates can feel comfortable by enjoying a time of fellowship and brotherhood.</a:t>
            </a:r>
            <a:r>
              <a:rPr b="1" i="1" lang="en" sz="1050">
                <a:solidFill>
                  <a:schemeClr val="dk1"/>
                </a:solidFill>
                <a:latin typeface="Open Sans"/>
                <a:ea typeface="Open Sans"/>
                <a:cs typeface="Open Sans"/>
                <a:sym typeface="Open Sans"/>
              </a:rPr>
              <a:t> </a:t>
            </a:r>
            <a:endParaRPr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a219ae384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a219ae384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Induction Process Walkthrough - </a:t>
            </a:r>
            <a:r>
              <a:rPr i="1" lang="en" sz="1050">
                <a:solidFill>
                  <a:schemeClr val="dk1"/>
                </a:solidFill>
                <a:latin typeface="Open Sans Light"/>
                <a:ea typeface="Open Sans Light"/>
                <a:cs typeface="Open Sans Light"/>
                <a:sym typeface="Open Sans Light"/>
              </a:rPr>
              <a:t>This section will take place simultaneously with the candidate breakout, and should provide an in depth synopsis of what candidates will experience throughout the induction weekend, highlighting the engaging opportunities that follow.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i="1" lang="en" sz="1050">
                <a:solidFill>
                  <a:schemeClr val="dk1"/>
                </a:solidFill>
                <a:latin typeface="Open Sans Light"/>
                <a:ea typeface="Open Sans Light"/>
                <a:cs typeface="Open Sans Light"/>
                <a:sym typeface="Open Sans Light"/>
              </a:rPr>
              <a:t>During this session, walk the parents through the basics of the ordeal process and ensure you hit on the four challenges. You will want to use some </a:t>
            </a:r>
            <a:r>
              <a:rPr i="1" lang="en" sz="1050">
                <a:solidFill>
                  <a:schemeClr val="dk1"/>
                </a:solidFill>
                <a:latin typeface="Open Sans Light"/>
                <a:ea typeface="Open Sans Light"/>
                <a:cs typeface="Open Sans Light"/>
                <a:sym typeface="Open Sans Light"/>
              </a:rPr>
              <a:t>discretion</a:t>
            </a:r>
            <a:r>
              <a:rPr i="1" lang="en" sz="1050">
                <a:solidFill>
                  <a:schemeClr val="dk1"/>
                </a:solidFill>
                <a:latin typeface="Open Sans Light"/>
                <a:ea typeface="Open Sans Light"/>
                <a:cs typeface="Open Sans Light"/>
                <a:sym typeface="Open Sans Light"/>
              </a:rPr>
              <a:t> to ensure they will also have a meaningful experience if they </a:t>
            </a:r>
            <a:r>
              <a:rPr i="1" lang="en" sz="1050">
                <a:solidFill>
                  <a:schemeClr val="dk1"/>
                </a:solidFill>
                <a:latin typeface="Open Sans Light"/>
                <a:ea typeface="Open Sans Light"/>
                <a:cs typeface="Open Sans Light"/>
                <a:sym typeface="Open Sans Light"/>
              </a:rPr>
              <a:t>ever</a:t>
            </a:r>
            <a:r>
              <a:rPr i="1" lang="en" sz="1050">
                <a:solidFill>
                  <a:schemeClr val="dk1"/>
                </a:solidFill>
                <a:latin typeface="Open Sans Light"/>
                <a:ea typeface="Open Sans Light"/>
                <a:cs typeface="Open Sans Light"/>
                <a:sym typeface="Open Sans Light"/>
              </a:rPr>
              <a:t> go through, but ensure any fears related to the Ordeal are addressed.</a:t>
            </a:r>
            <a:endParaRPr i="1" sz="105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a219ae38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a219ae38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Parent Question and Answer Session - </a:t>
            </a:r>
            <a:r>
              <a:rPr i="1" lang="en" sz="1050">
                <a:solidFill>
                  <a:schemeClr val="dk1"/>
                </a:solidFill>
                <a:latin typeface="Open Sans Light"/>
                <a:ea typeface="Open Sans Light"/>
                <a:cs typeface="Open Sans Light"/>
                <a:sym typeface="Open Sans Light"/>
              </a:rPr>
              <a:t>This section will take place simultaneously with the candidate breakout, and should provide an opportunity for parents to engage in a conversation regarding any questions that have about the OA, including its induction process, leadership opportunities, time commitment, etc. Some examples of the types of questions that may be asked along with suitable responses are as follows: </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Q: </a:t>
            </a:r>
            <a:r>
              <a:rPr i="1" lang="en" sz="1050">
                <a:solidFill>
                  <a:schemeClr val="dk1"/>
                </a:solidFill>
                <a:latin typeface="Open Sans Light"/>
                <a:ea typeface="Open Sans Light"/>
                <a:cs typeface="Open Sans Light"/>
                <a:sym typeface="Open Sans Light"/>
              </a:rPr>
              <a:t>“Will my child get to eat during the induction? I’ve heard rumors that they are essentially starved throughout the weekend.”</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A: </a:t>
            </a:r>
            <a:r>
              <a:rPr i="1" lang="en" sz="1050">
                <a:solidFill>
                  <a:schemeClr val="dk1"/>
                </a:solidFill>
                <a:latin typeface="Open Sans Light"/>
                <a:ea typeface="Open Sans Light"/>
                <a:cs typeface="Open Sans Light"/>
                <a:sym typeface="Open Sans Light"/>
              </a:rPr>
              <a:t>Yes of course. The Ordeal includes a challenge of scant food which highlights the symbolism of self denial, but by no means are they starved or left to go hungry.</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Q: </a:t>
            </a:r>
            <a:r>
              <a:rPr i="1" lang="en" sz="1050">
                <a:solidFill>
                  <a:schemeClr val="dk1"/>
                </a:solidFill>
                <a:latin typeface="Open Sans Light"/>
                <a:ea typeface="Open Sans Light"/>
                <a:cs typeface="Open Sans Light"/>
                <a:sym typeface="Open Sans Light"/>
              </a:rPr>
              <a:t>“What benefits will my child receive by completing their induction?” </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A: </a:t>
            </a:r>
            <a:r>
              <a:rPr i="1" lang="en" sz="1050">
                <a:solidFill>
                  <a:schemeClr val="dk1"/>
                </a:solidFill>
                <a:latin typeface="Open Sans Light"/>
                <a:ea typeface="Open Sans Light"/>
                <a:cs typeface="Open Sans Light"/>
                <a:sym typeface="Open Sans Light"/>
              </a:rPr>
              <a:t>The benefits are endless. From being provided opportunities that will work to develop their leadership skills in Scouting and beyond, as well as provide an emphasis on unit involvement, whether that’s simply attending meetings, or earning the rank of Eagle Scout or Summit Award, or Quartermaster Award. </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Q: </a:t>
            </a:r>
            <a:r>
              <a:rPr i="1" lang="en" sz="1050">
                <a:solidFill>
                  <a:schemeClr val="dk1"/>
                </a:solidFill>
                <a:latin typeface="Open Sans Light"/>
                <a:ea typeface="Open Sans Light"/>
                <a:cs typeface="Open Sans Light"/>
                <a:sym typeface="Open Sans Light"/>
              </a:rPr>
              <a:t>“How much money will I have to commit to the organization?”</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A: </a:t>
            </a:r>
            <a:r>
              <a:rPr i="1" lang="en" sz="1050">
                <a:solidFill>
                  <a:schemeClr val="dk1"/>
                </a:solidFill>
                <a:latin typeface="Open Sans Light"/>
                <a:ea typeface="Open Sans Light"/>
                <a:cs typeface="Open Sans Light"/>
                <a:sym typeface="Open Sans Light"/>
              </a:rPr>
              <a:t>This question varies by lodge, but ensure that you provide them the truth while making sure to address the expenses associated with each item, and the reasoning behind the cost.</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Q: </a:t>
            </a:r>
            <a:r>
              <a:rPr i="1" lang="en" sz="1050">
                <a:solidFill>
                  <a:schemeClr val="dk1"/>
                </a:solidFill>
                <a:latin typeface="Open Sans Light"/>
                <a:ea typeface="Open Sans Light"/>
                <a:cs typeface="Open Sans Light"/>
                <a:sym typeface="Open Sans Light"/>
              </a:rPr>
              <a:t>“How much of my child’s time will this take? They are already very busy.”</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A: </a:t>
            </a:r>
            <a:r>
              <a:rPr i="1" lang="en" sz="1050">
                <a:solidFill>
                  <a:schemeClr val="dk1"/>
                </a:solidFill>
                <a:latin typeface="Open Sans Light"/>
                <a:ea typeface="Open Sans Light"/>
                <a:cs typeface="Open Sans Light"/>
                <a:sym typeface="Open Sans Light"/>
              </a:rPr>
              <a:t>Your child’s involvement can vary based on how involved the want to be. They can attend basic events (fellowships and inductions) as a part of the organization, or they can become very involved and attend other meetings, planning conferences, national events, and so much more.</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Q: </a:t>
            </a:r>
            <a:r>
              <a:rPr i="1" lang="en" sz="1050">
                <a:solidFill>
                  <a:schemeClr val="dk1"/>
                </a:solidFill>
                <a:latin typeface="Open Sans Light"/>
                <a:ea typeface="Open Sans Light"/>
                <a:cs typeface="Open Sans Light"/>
                <a:sym typeface="Open Sans Light"/>
              </a:rPr>
              <a:t>“Can I attend any of the events with my child? I’d like to see them get their ordeal or brotherhood.”</a:t>
            </a:r>
            <a:endParaRPr i="1" sz="1050">
              <a:solidFill>
                <a:schemeClr val="dk1"/>
              </a:solidFill>
              <a:latin typeface="Open Sans Light"/>
              <a:ea typeface="Open Sans Light"/>
              <a:cs typeface="Open Sans Light"/>
              <a:sym typeface="Open Sans Light"/>
            </a:endParaRPr>
          </a:p>
          <a:p>
            <a:pPr indent="-295275" lvl="1" marL="914400" rtl="0" algn="l">
              <a:lnSpc>
                <a:spcPct val="115000"/>
              </a:lnSpc>
              <a:spcBef>
                <a:spcPts val="0"/>
              </a:spcBef>
              <a:spcAft>
                <a:spcPts val="0"/>
              </a:spcAft>
              <a:buClr>
                <a:schemeClr val="dk1"/>
              </a:buClr>
              <a:buSzPts val="1050"/>
              <a:buFont typeface="Open Sans"/>
              <a:buChar char="○"/>
            </a:pPr>
            <a:r>
              <a:rPr b="1" i="1" lang="en" sz="1050">
                <a:solidFill>
                  <a:schemeClr val="dk1"/>
                </a:solidFill>
                <a:latin typeface="Open Sans"/>
                <a:ea typeface="Open Sans"/>
                <a:cs typeface="Open Sans"/>
                <a:sym typeface="Open Sans"/>
              </a:rPr>
              <a:t>A: </a:t>
            </a:r>
            <a:r>
              <a:rPr i="1" lang="en" sz="1050">
                <a:solidFill>
                  <a:schemeClr val="dk1"/>
                </a:solidFill>
                <a:latin typeface="Open Sans Light"/>
                <a:ea typeface="Open Sans Light"/>
                <a:cs typeface="Open Sans Light"/>
                <a:sym typeface="Open Sans Light"/>
              </a:rPr>
              <a:t>Nothing in our organization is a secret, however, we highly encourage you to consider allowing your child to do this on their own. This allows them to have this experience, as every other candidate has, as well as allows you the anonymity in the future if you ever become a member of our organization.</a:t>
            </a:r>
            <a:endParaRPr i="1" sz="105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a219ae38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a219ae38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Welcome Back Candidates! - </a:t>
            </a:r>
            <a:r>
              <a:rPr i="1" lang="en" sz="1050">
                <a:solidFill>
                  <a:schemeClr val="dk1"/>
                </a:solidFill>
                <a:latin typeface="Open Sans Light"/>
                <a:ea typeface="Open Sans Light"/>
                <a:cs typeface="Open Sans Light"/>
                <a:sym typeface="Open Sans Light"/>
              </a:rPr>
              <a:t>This section should welcome candidates back into the room where the parents are meeting with the lodge leadership. It would be beneficial to ask a few candidates to stand and share what they enjoyed about the team building activity with the group. This will showcase to parents right off the bat that the OA’s leadership is engaging and fun! </a:t>
            </a: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a219ae38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a219ae38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Play Video Interviewing Youth &amp; Adult Arrowmen About the Order’s Impact - </a:t>
            </a:r>
            <a:r>
              <a:rPr i="1" lang="en" sz="1050">
                <a:solidFill>
                  <a:schemeClr val="dk1"/>
                </a:solidFill>
                <a:latin typeface="Open Sans Light"/>
                <a:ea typeface="Open Sans Light"/>
                <a:cs typeface="Open Sans Light"/>
                <a:sym typeface="Open Sans Light"/>
              </a:rPr>
              <a:t>This section is very unique and will resonate closely with parents. It showcases a video where youth &amp; adult Arrowmen are interviewed, answering questions about what the Order of the Arrow has done for their life. It highlights the opportunities they will receive beyond the OA, and how the organization prepared them for life.</a:t>
            </a:r>
            <a:endParaRPr i="1" sz="105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5a219ae3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5a219ae3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0000"/>
                </a:solidFill>
              </a:rPr>
              <a:t>Welcome to the OA Welcome Session. Tonight we are here for you, our newly elected and soon to be inducted members, and your parents, to provide the information you need to successfully become a full member in the Order of the Arrow, and most importantly answer any questions that you or your parents have. We have dedicated times in the session for any questions to be asked, so we will be sure to address every question you have.</a:t>
            </a:r>
            <a:endParaRPr>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a219ae38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a219ae38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Thanks For Coming! - </a:t>
            </a:r>
            <a:r>
              <a:rPr i="1" lang="en" sz="1050">
                <a:solidFill>
                  <a:schemeClr val="dk1"/>
                </a:solidFill>
                <a:latin typeface="Open Sans Light"/>
                <a:ea typeface="Open Sans Light"/>
                <a:cs typeface="Open Sans Light"/>
                <a:sym typeface="Open Sans Light"/>
              </a:rPr>
              <a:t>This section should provide a very brief thank you to the parents from the leadership running the orientation program. It should again be emphasized that an induction date must be picked, as well as the activation event date and first eligible brotherhood opportunity should be added to their personal calendars. Parents should also be provided necessary contact information for lodge leadership, as well as online sources such as the lodge and OA websites.</a:t>
            </a:r>
            <a:endParaRPr i="1" sz="105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a219ae3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a219ae3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Welcome and Introduction - </a:t>
            </a:r>
            <a:r>
              <a:rPr i="1" lang="en" sz="1050">
                <a:solidFill>
                  <a:schemeClr val="dk1"/>
                </a:solidFill>
                <a:latin typeface="Open Sans Light"/>
                <a:ea typeface="Open Sans Light"/>
                <a:cs typeface="Open Sans Light"/>
                <a:sym typeface="Open Sans Light"/>
              </a:rPr>
              <a:t>This section entails the youth leader running the program welcoming the parents and thanking them for attending, as well as sharing a little about themselves and any other Arrowmen running the orientation.</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The Order of the Arrow is a Youth Led organization, with the supervision and support of our wonderful adult, similar to your troops, crews, or ships that you are a part of. I’d like to take a second to introduce your leadership that are here to help you along the path to join the organization that we love so much.</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&lt;Introduce the Youth Officers/Chairmen and key Adults in attendance&gt;</a:t>
            </a:r>
            <a:endParaRPr sz="1050">
              <a:solidFill>
                <a:srgbClr val="FF0000"/>
              </a:solidFill>
              <a:latin typeface="Open Sans Light"/>
              <a:ea typeface="Open Sans Light"/>
              <a:cs typeface="Open Sans Light"/>
              <a:sym typeface="Open Sans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a219ae38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a219ae38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Important Information - </a:t>
            </a:r>
            <a:r>
              <a:rPr i="1" lang="en" sz="1050">
                <a:solidFill>
                  <a:schemeClr val="dk1"/>
                </a:solidFill>
                <a:latin typeface="Open Sans Light"/>
                <a:ea typeface="Open Sans Light"/>
                <a:cs typeface="Open Sans Light"/>
                <a:sym typeface="Open Sans Light"/>
              </a:rPr>
              <a:t>This section is very important for the knowledge of parents. The presenter will want to make sure that each parent writes this information down or pre-printed for them. It includes basic information such as their (Child’s) lodge and chapter name, as well options to choose from regarding Ordeal dates/location. The presenter will want to be sure that each parent has chosen a date or registered for their child’s induction before leaving the meeting.</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We have some important information that we want to ensure you have. If you have the ability, write this information down. &lt;review all information, and explain </a:t>
            </a:r>
            <a:r>
              <a:rPr lang="en" sz="1050">
                <a:solidFill>
                  <a:srgbClr val="FF0000"/>
                </a:solidFill>
                <a:latin typeface="Open Sans Light"/>
                <a:ea typeface="Open Sans Light"/>
                <a:cs typeface="Open Sans Light"/>
                <a:sym typeface="Open Sans Light"/>
              </a:rPr>
              <a:t>significance</a:t>
            </a:r>
            <a:r>
              <a:rPr lang="en" sz="1050">
                <a:solidFill>
                  <a:srgbClr val="FF0000"/>
                </a:solidFill>
                <a:latin typeface="Open Sans Light"/>
                <a:ea typeface="Open Sans Light"/>
                <a:cs typeface="Open Sans Light"/>
                <a:sym typeface="Open Sans Light"/>
              </a:rPr>
              <a:t>&gt;</a:t>
            </a:r>
            <a:endParaRPr sz="1050">
              <a:solidFill>
                <a:srgbClr val="FF0000"/>
              </a:solidFill>
              <a:latin typeface="Open Sans Light"/>
              <a:ea typeface="Open Sans Light"/>
              <a:cs typeface="Open Sans Light"/>
              <a:sym typeface="Open Sans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a219ae3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a219ae38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Background of the Order of The Arrow - </a:t>
            </a:r>
            <a:r>
              <a:rPr i="1" lang="en" sz="1050">
                <a:solidFill>
                  <a:schemeClr val="dk1"/>
                </a:solidFill>
                <a:latin typeface="Open Sans Light"/>
                <a:ea typeface="Open Sans Light"/>
                <a:cs typeface="Open Sans Light"/>
                <a:sym typeface="Open Sans Light"/>
              </a:rPr>
              <a:t>This section provides great insight regarding the founding of our organization, and how we have achieved success for over a century. The presenter should not bore them to death will 1,000 dates and stories, but simply give a quick synopsis of our key history as an organization.</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The Order of the Arrow was founded in 1915 by Camp Director E. Urner Goodman and Assistant Camp Director Carroll A. Edson as a way to </a:t>
            </a:r>
            <a:r>
              <a:rPr lang="en" sz="1050">
                <a:solidFill>
                  <a:srgbClr val="FF0000"/>
                </a:solidFill>
                <a:latin typeface="Open Sans Light"/>
                <a:ea typeface="Open Sans Light"/>
                <a:cs typeface="Open Sans Light"/>
                <a:sym typeface="Open Sans Light"/>
              </a:rPr>
              <a:t>recognize</a:t>
            </a:r>
            <a:r>
              <a:rPr lang="en" sz="1050">
                <a:solidFill>
                  <a:srgbClr val="FF0000"/>
                </a:solidFill>
                <a:latin typeface="Open Sans Light"/>
                <a:ea typeface="Open Sans Light"/>
                <a:cs typeface="Open Sans Light"/>
                <a:sym typeface="Open Sans Light"/>
              </a:rPr>
              <a:t> select campers for cheerful service. The OA became part of the National Boy Scout program in 1934 and was officially recognized as the BSA’s national brotherhood of honor campers in 1948. The program has and continues to evolve in the areas of conservation, high adventure, servant-leadership and continues to grow and adapt to ensure the program is relevant and supportive of today’s youth.</a:t>
            </a:r>
            <a:endParaRPr sz="1050">
              <a:solidFill>
                <a:srgbClr val="FF0000"/>
              </a:solidFill>
              <a:latin typeface="Open Sans Light"/>
              <a:ea typeface="Open Sans Light"/>
              <a:cs typeface="Open Sans Light"/>
              <a:sym typeface="Open Sans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a219ae38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a219ae38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Mission of the Order of the Arrow</a:t>
            </a:r>
            <a:r>
              <a:rPr i="1" lang="en" sz="1050">
                <a:solidFill>
                  <a:schemeClr val="dk1"/>
                </a:solidFill>
                <a:latin typeface="Open Sans Light"/>
                <a:ea typeface="Open Sans Light"/>
                <a:cs typeface="Open Sans Light"/>
                <a:sym typeface="Open Sans Light"/>
              </a:rPr>
              <a:t> </a:t>
            </a:r>
            <a:r>
              <a:rPr b="1" i="1" lang="en" sz="1050">
                <a:solidFill>
                  <a:schemeClr val="dk1"/>
                </a:solidFill>
                <a:latin typeface="Open Sans"/>
                <a:ea typeface="Open Sans"/>
                <a:cs typeface="Open Sans"/>
                <a:sym typeface="Open Sans"/>
              </a:rPr>
              <a:t>-</a:t>
            </a:r>
            <a:r>
              <a:rPr i="1" lang="en" sz="1050">
                <a:solidFill>
                  <a:schemeClr val="dk1"/>
                </a:solidFill>
                <a:latin typeface="Open Sans Light"/>
                <a:ea typeface="Open Sans Light"/>
                <a:cs typeface="Open Sans Light"/>
                <a:sym typeface="Open Sans Light"/>
              </a:rPr>
              <a:t> Simply read the mission of the OA, and answer any questions that might come up.</a:t>
            </a:r>
            <a:br>
              <a:rPr b="1" i="1" lang="en" sz="1050">
                <a:solidFill>
                  <a:schemeClr val="dk1"/>
                </a:solidFill>
                <a:latin typeface="Open Sans"/>
                <a:ea typeface="Open Sans"/>
                <a:cs typeface="Open Sans"/>
                <a:sym typeface="Open Sans"/>
              </a:rPr>
            </a:br>
            <a:endParaRPr b="1" i="1" sz="1050">
              <a:solidFill>
                <a:srgbClr val="FF0000"/>
              </a:solidFill>
              <a:latin typeface="Open Sans"/>
              <a:ea typeface="Open Sans"/>
              <a:cs typeface="Open Sans"/>
              <a:sym typeface="Open Sans"/>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The OA has a Mission, which is </a:t>
            </a:r>
            <a:r>
              <a:rPr i="1" lang="en" sz="1050">
                <a:solidFill>
                  <a:srgbClr val="FF0000"/>
                </a:solidFill>
                <a:latin typeface="Open Sans Light"/>
                <a:ea typeface="Open Sans Light"/>
                <a:cs typeface="Open Sans Light"/>
                <a:sym typeface="Open Sans Light"/>
              </a:rPr>
              <a:t>to </a:t>
            </a:r>
            <a:r>
              <a:rPr i="1" lang="en" sz="1050">
                <a:solidFill>
                  <a:srgbClr val="FF0000"/>
                </a:solidFill>
                <a:latin typeface="Open Sans Light"/>
                <a:ea typeface="Open Sans Light"/>
                <a:cs typeface="Open Sans Light"/>
                <a:sym typeface="Open Sans Light"/>
              </a:rPr>
              <a:t>fulfill its purpose as an integral part of the Boy Scouts of America through positive youth leadership under the guidance of selected capable adults. </a:t>
            </a:r>
            <a:r>
              <a:rPr lang="en" sz="1050">
                <a:solidFill>
                  <a:srgbClr val="FF0000"/>
                </a:solidFill>
                <a:latin typeface="Open Sans Light"/>
                <a:ea typeface="Open Sans Light"/>
                <a:cs typeface="Open Sans Light"/>
                <a:sym typeface="Open Sans Light"/>
              </a:rPr>
              <a:t>As you can see, we are a youth leadership program. We provide youth with the opportunity to grow and succeed in their own way through many different parts of our program available to them, with the adults on the sideline ready to support and guide as needed.</a:t>
            </a:r>
            <a:endParaRPr sz="1050">
              <a:solidFill>
                <a:srgbClr val="FF0000"/>
              </a:solidFill>
              <a:latin typeface="Open Sans Light"/>
              <a:ea typeface="Open Sans Light"/>
              <a:cs typeface="Open Sans Light"/>
              <a:sym typeface="Open Sans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219ae384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a219ae384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Purpose of the Order of the Arrow</a:t>
            </a:r>
            <a:r>
              <a:rPr i="1" lang="en" sz="1050">
                <a:solidFill>
                  <a:schemeClr val="dk1"/>
                </a:solidFill>
                <a:latin typeface="Open Sans Light"/>
                <a:ea typeface="Open Sans Light"/>
                <a:cs typeface="Open Sans Light"/>
                <a:sym typeface="Open Sans Light"/>
              </a:rPr>
              <a:t> </a:t>
            </a:r>
            <a:r>
              <a:rPr b="1" i="1" lang="en" sz="1050">
                <a:solidFill>
                  <a:schemeClr val="dk1"/>
                </a:solidFill>
                <a:latin typeface="Open Sans"/>
                <a:ea typeface="Open Sans"/>
                <a:cs typeface="Open Sans"/>
                <a:sym typeface="Open Sans"/>
              </a:rPr>
              <a:t>-</a:t>
            </a:r>
            <a:r>
              <a:rPr i="1" lang="en" sz="1050">
                <a:solidFill>
                  <a:schemeClr val="dk1"/>
                </a:solidFill>
                <a:latin typeface="Open Sans Light"/>
                <a:ea typeface="Open Sans Light"/>
                <a:cs typeface="Open Sans Light"/>
                <a:sym typeface="Open Sans Light"/>
              </a:rPr>
              <a:t> Simply read the purpose of the OA, and answer any questions that might come up.</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FF0000"/>
                </a:solidFill>
                <a:latin typeface="Open Sans Light"/>
                <a:ea typeface="Open Sans Light"/>
                <a:cs typeface="Open Sans Light"/>
                <a:sym typeface="Open Sans Light"/>
              </a:rPr>
              <a:t>Now, how do we do this? Our purpose provides us the answer.</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800"/>
              </a:spcBef>
              <a:spcAft>
                <a:spcPts val="0"/>
              </a:spcAft>
              <a:buNone/>
            </a:pPr>
            <a:r>
              <a:rPr lang="en" sz="1050">
                <a:solidFill>
                  <a:srgbClr val="FF0000"/>
                </a:solidFill>
                <a:latin typeface="Open Sans Light"/>
                <a:ea typeface="Open Sans Light"/>
                <a:cs typeface="Open Sans Light"/>
                <a:sym typeface="Open Sans Light"/>
              </a:rPr>
              <a:t>As Scouting’s National Honor Society, our purpose is to:</a:t>
            </a:r>
            <a:endParaRPr sz="1050">
              <a:solidFill>
                <a:srgbClr val="FF0000"/>
              </a:solidFill>
              <a:latin typeface="Open Sans Light"/>
              <a:ea typeface="Open Sans Light"/>
              <a:cs typeface="Open Sans Light"/>
              <a:sym typeface="Open Sans Light"/>
            </a:endParaRPr>
          </a:p>
          <a:p>
            <a:pPr indent="-295275" lvl="0" marL="457200" rtl="0" algn="l">
              <a:lnSpc>
                <a:spcPct val="115000"/>
              </a:lnSpc>
              <a:spcBef>
                <a:spcPts val="800"/>
              </a:spcBef>
              <a:spcAft>
                <a:spcPts val="0"/>
              </a:spcAft>
              <a:buClr>
                <a:srgbClr val="FF0000"/>
              </a:buClr>
              <a:buSzPts val="1050"/>
              <a:buFont typeface="Open Sans Light"/>
              <a:buChar char="●"/>
            </a:pPr>
            <a:r>
              <a:rPr lang="en" sz="1050">
                <a:solidFill>
                  <a:srgbClr val="FF0000"/>
                </a:solidFill>
                <a:latin typeface="Open Sans Light"/>
                <a:ea typeface="Open Sans Light"/>
                <a:cs typeface="Open Sans Light"/>
                <a:sym typeface="Open Sans Light"/>
              </a:rPr>
              <a:t>Recognize those who best exemplify the Scout Oath and Law in their daily lives and through that recognition cause others to conduct themselves in a way that warrants similar recognition.</a:t>
            </a:r>
            <a:endParaRPr sz="1050">
              <a:solidFill>
                <a:srgbClr val="FF0000"/>
              </a:solidFill>
              <a:latin typeface="Open Sans Light"/>
              <a:ea typeface="Open Sans Light"/>
              <a:cs typeface="Open Sans Light"/>
              <a:sym typeface="Open Sans Light"/>
            </a:endParaRPr>
          </a:p>
          <a:p>
            <a:pPr indent="-295275" lvl="0" marL="457200" rtl="0" algn="l">
              <a:lnSpc>
                <a:spcPct val="115000"/>
              </a:lnSpc>
              <a:spcBef>
                <a:spcPts val="0"/>
              </a:spcBef>
              <a:spcAft>
                <a:spcPts val="0"/>
              </a:spcAft>
              <a:buClr>
                <a:srgbClr val="FF0000"/>
              </a:buClr>
              <a:buSzPts val="1050"/>
              <a:buFont typeface="Open Sans Light"/>
              <a:buChar char="●"/>
            </a:pPr>
            <a:r>
              <a:rPr lang="en" sz="1050">
                <a:solidFill>
                  <a:srgbClr val="FF0000"/>
                </a:solidFill>
                <a:latin typeface="Open Sans Light"/>
                <a:ea typeface="Open Sans Light"/>
                <a:cs typeface="Open Sans Light"/>
                <a:sym typeface="Open Sans Light"/>
              </a:rPr>
              <a:t>Promote camping, responsible outdoor adventure, and environmental stewardship as essential components of every Scout’s experience, in the unit, year-round, and in summer camp.</a:t>
            </a:r>
            <a:endParaRPr sz="1050">
              <a:solidFill>
                <a:srgbClr val="FF0000"/>
              </a:solidFill>
              <a:latin typeface="Open Sans Light"/>
              <a:ea typeface="Open Sans Light"/>
              <a:cs typeface="Open Sans Light"/>
              <a:sym typeface="Open Sans Light"/>
            </a:endParaRPr>
          </a:p>
          <a:p>
            <a:pPr indent="-295275" lvl="0" marL="457200" rtl="0" algn="l">
              <a:lnSpc>
                <a:spcPct val="115000"/>
              </a:lnSpc>
              <a:spcBef>
                <a:spcPts val="0"/>
              </a:spcBef>
              <a:spcAft>
                <a:spcPts val="0"/>
              </a:spcAft>
              <a:buClr>
                <a:srgbClr val="FF0000"/>
              </a:buClr>
              <a:buSzPts val="1050"/>
              <a:buFont typeface="Open Sans Light"/>
              <a:buChar char="●"/>
            </a:pPr>
            <a:r>
              <a:rPr lang="en" sz="1050">
                <a:solidFill>
                  <a:srgbClr val="FF0000"/>
                </a:solidFill>
                <a:latin typeface="Open Sans Light"/>
                <a:ea typeface="Open Sans Light"/>
                <a:cs typeface="Open Sans Light"/>
                <a:sym typeface="Open Sans Light"/>
              </a:rPr>
              <a:t>Develop leaders with the willingness, character, spirit and ability to advance the activities of their units, our Brotherhood, Scouting, and ultimately our nation.</a:t>
            </a:r>
            <a:endParaRPr sz="1050">
              <a:solidFill>
                <a:srgbClr val="FF0000"/>
              </a:solidFill>
              <a:latin typeface="Open Sans Light"/>
              <a:ea typeface="Open Sans Light"/>
              <a:cs typeface="Open Sans Light"/>
              <a:sym typeface="Open Sans Light"/>
            </a:endParaRPr>
          </a:p>
          <a:p>
            <a:pPr indent="-295275" lvl="0" marL="457200" rtl="0" algn="l">
              <a:lnSpc>
                <a:spcPct val="115000"/>
              </a:lnSpc>
              <a:spcBef>
                <a:spcPts val="0"/>
              </a:spcBef>
              <a:spcAft>
                <a:spcPts val="0"/>
              </a:spcAft>
              <a:buClr>
                <a:srgbClr val="FF0000"/>
              </a:buClr>
              <a:buSzPts val="1050"/>
              <a:buFont typeface="Open Sans Light"/>
              <a:buChar char="●"/>
            </a:pPr>
            <a:r>
              <a:rPr lang="en" sz="1050">
                <a:solidFill>
                  <a:srgbClr val="FF0000"/>
                </a:solidFill>
                <a:latin typeface="Open Sans Light"/>
                <a:ea typeface="Open Sans Light"/>
                <a:cs typeface="Open Sans Light"/>
                <a:sym typeface="Open Sans Light"/>
              </a:rPr>
              <a:t>Crystallize the Scout habit of helpfulness into a life purpose of leadership in cheerful service to others.</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800"/>
              </a:spcBef>
              <a:spcAft>
                <a:spcPts val="0"/>
              </a:spcAft>
              <a:buNone/>
            </a:pPr>
            <a:r>
              <a:t/>
            </a:r>
            <a:endParaRPr sz="105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a219ae38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a219ae38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Contemporary Order of The Arrow - </a:t>
            </a:r>
            <a:r>
              <a:rPr i="1" lang="en" sz="1050">
                <a:solidFill>
                  <a:schemeClr val="dk1"/>
                </a:solidFill>
                <a:latin typeface="Open Sans Light"/>
                <a:ea typeface="Open Sans Light"/>
                <a:cs typeface="Open Sans Light"/>
                <a:sym typeface="Open Sans Light"/>
              </a:rPr>
              <a:t>This section provides great insight regarding how the Order of The Arrow benefits youth as an organization. It should be highly emphasized that we are a leadership development organization, and wish to see our members continue to develop those skills beyond their induction. We want parents to understand that our goal is to build their Scout into a better person and leader, which will help their unit, chapter, and lodge thrive. </a:t>
            </a:r>
            <a:br>
              <a:rPr i="1" lang="en" sz="1050">
                <a:solidFill>
                  <a:schemeClr val="dk1"/>
                </a:solidFill>
                <a:latin typeface="Open Sans Light"/>
                <a:ea typeface="Open Sans Light"/>
                <a:cs typeface="Open Sans Light"/>
                <a:sym typeface="Open Sans Light"/>
              </a:rPr>
            </a:b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800"/>
              </a:spcBef>
              <a:spcAft>
                <a:spcPts val="0"/>
              </a:spcAft>
              <a:buNone/>
            </a:pPr>
            <a:r>
              <a:rPr lang="en" sz="1050">
                <a:solidFill>
                  <a:srgbClr val="FF0000"/>
                </a:solidFill>
                <a:latin typeface="Open Sans Light"/>
                <a:ea typeface="Open Sans Light"/>
                <a:cs typeface="Open Sans Light"/>
                <a:sym typeface="Open Sans Light"/>
              </a:rPr>
              <a:t>Presently, the Order of the Arrow consists of nearly 300 lodges, which form 45 sections in four regions, and each of those lodges have leadership positions and voting rights that are restricted to members under the age of 21. There members come from all Scouting Programs that meet the minimum age requirement, including Scouts BSA Troops, Sea Scout Ships, and Venturing Crews.</a:t>
            </a:r>
            <a:endParaRPr sz="1050">
              <a:solidFill>
                <a:srgbClr val="FF0000"/>
              </a:solidFill>
              <a:latin typeface="Open Sans Light"/>
              <a:ea typeface="Open Sans Light"/>
              <a:cs typeface="Open Sans Light"/>
              <a:sym typeface="Open Sans Light"/>
            </a:endParaRPr>
          </a:p>
          <a:p>
            <a:pPr indent="0" lvl="0" marL="0" rtl="0" algn="l">
              <a:lnSpc>
                <a:spcPct val="115000"/>
              </a:lnSpc>
              <a:spcBef>
                <a:spcPts val="800"/>
              </a:spcBef>
              <a:spcAft>
                <a:spcPts val="0"/>
              </a:spcAft>
              <a:buNone/>
            </a:pPr>
            <a:r>
              <a:rPr lang="en" sz="1050">
                <a:solidFill>
                  <a:srgbClr val="FF0000"/>
                </a:solidFill>
                <a:latin typeface="Open Sans Light"/>
                <a:ea typeface="Open Sans Light"/>
                <a:cs typeface="Open Sans Light"/>
                <a:sym typeface="Open Sans Light"/>
              </a:rPr>
              <a:t>Through the program, members live up to the ideals of brotherhood, cheerfulness, and service set forth by E. Urner Goodman and Carroll A. Edson. Our entire organization thrives on these three words as the guiding force. To accomplish a Brotherhood of Cheerful Service, we have adapted into a Leadership and Character Development Organization allowing Arrowmen to get involved in areas that they excel.</a:t>
            </a:r>
            <a:endParaRPr sz="1050">
              <a:solidFill>
                <a:schemeClr val="dk1"/>
              </a:solidFill>
              <a:latin typeface="Open Sans Light"/>
              <a:ea typeface="Open Sans Light"/>
              <a:cs typeface="Open Sans Light"/>
              <a:sym typeface="Open Sans Light"/>
            </a:endParaRPr>
          </a:p>
          <a:p>
            <a:pPr indent="0" lvl="0" marL="0" rtl="0" algn="l">
              <a:lnSpc>
                <a:spcPct val="115000"/>
              </a:lnSpc>
              <a:spcBef>
                <a:spcPts val="800"/>
              </a:spcBef>
              <a:spcAft>
                <a:spcPts val="0"/>
              </a:spcAft>
              <a:buNone/>
            </a:pPr>
            <a:r>
              <a:t/>
            </a:r>
            <a:endParaRPr sz="105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a219ae38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a219ae38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050">
                <a:solidFill>
                  <a:schemeClr val="dk1"/>
                </a:solidFill>
                <a:latin typeface="Open Sans"/>
                <a:ea typeface="Open Sans"/>
                <a:cs typeface="Open Sans"/>
                <a:sym typeface="Open Sans"/>
              </a:rPr>
              <a:t>The Honor’s - </a:t>
            </a:r>
            <a:r>
              <a:rPr i="1" lang="en" sz="1050">
                <a:solidFill>
                  <a:schemeClr val="dk1"/>
                </a:solidFill>
                <a:latin typeface="Open Sans Light"/>
                <a:ea typeface="Open Sans Light"/>
                <a:cs typeface="Open Sans Light"/>
                <a:sym typeface="Open Sans Light"/>
              </a:rPr>
              <a:t>This section talks about the different honors in our organization, the Ordeal (Induction), Brotherhood, and Vigil. It breaks each one down, and works through how each are obtained or earned, and the requirements associated with each.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t/>
            </a:r>
            <a:endParaRPr i="1" sz="1050">
              <a:solidFill>
                <a:schemeClr val="dk1"/>
              </a:solidFill>
              <a:latin typeface="Open Sans Light"/>
              <a:ea typeface="Open Sans Light"/>
              <a:cs typeface="Open Sans Light"/>
              <a:sym typeface="Open Sans Light"/>
            </a:endParaRPr>
          </a:p>
          <a:p>
            <a:pPr indent="0" lvl="0" marL="0" rtl="0" algn="l">
              <a:lnSpc>
                <a:spcPct val="115000"/>
              </a:lnSpc>
              <a:spcBef>
                <a:spcPts val="0"/>
              </a:spcBef>
              <a:spcAft>
                <a:spcPts val="0"/>
              </a:spcAft>
              <a:buClr>
                <a:schemeClr val="dk1"/>
              </a:buClr>
              <a:buSzPts val="1100"/>
              <a:buFont typeface="Arial"/>
              <a:buNone/>
            </a:pPr>
            <a:r>
              <a:rPr lang="en">
                <a:solidFill>
                  <a:srgbClr val="FF0000"/>
                </a:solidFill>
                <a:latin typeface="Open Sans Light"/>
                <a:ea typeface="Open Sans Light"/>
                <a:cs typeface="Open Sans Light"/>
                <a:sym typeface="Open Sans Light"/>
              </a:rPr>
              <a:t>Similar to ranks in your Scouting Units, the Order of the Arrow has similar stepping stones that we use. Over the next three slides, we are going to talk about each of these three, the Ordeal, Brotherhood, and Vigil.</a:t>
            </a:r>
            <a:endParaRPr>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Clr>
                <a:schemeClr val="dk1"/>
              </a:buClr>
              <a:buSzPts val="1100"/>
              <a:buFont typeface="Arial"/>
              <a:buNone/>
            </a:pPr>
            <a:r>
              <a:rPr lang="en">
                <a:solidFill>
                  <a:srgbClr val="FF0000"/>
                </a:solidFill>
                <a:latin typeface="Open Sans Light"/>
                <a:ea typeface="Open Sans Light"/>
                <a:cs typeface="Open Sans Light"/>
                <a:sym typeface="Open Sans Light"/>
              </a:rPr>
              <a:t> </a:t>
            </a:r>
            <a:endParaRPr>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Clr>
                <a:schemeClr val="dk1"/>
              </a:buClr>
              <a:buSzPts val="1100"/>
              <a:buFont typeface="Arial"/>
              <a:buNone/>
            </a:pPr>
            <a:r>
              <a:rPr lang="en">
                <a:solidFill>
                  <a:srgbClr val="FF0000"/>
                </a:solidFill>
                <a:latin typeface="Open Sans Light"/>
                <a:ea typeface="Open Sans Light"/>
                <a:cs typeface="Open Sans Light"/>
                <a:sym typeface="Open Sans Light"/>
              </a:rPr>
              <a:t>The Ordeal, what you’re currently preparing to go through, is the first honor. After being elected, candidates, that’s you, will go through a ceremony where your next day is explained. During the Ordeal process, candidates are put through challenges of maintaining silence, receiving small amounts of food, working on camp improvement projects, and sleeping apart from other campers. These experiences are designed to teach the values our organization strives to instill in experiential ways.</a:t>
            </a:r>
            <a:endParaRPr>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Clr>
                <a:schemeClr val="dk1"/>
              </a:buClr>
              <a:buSzPts val="1100"/>
              <a:buFont typeface="Arial"/>
              <a:buNone/>
            </a:pPr>
            <a:r>
              <a:rPr lang="en">
                <a:solidFill>
                  <a:srgbClr val="FF0000"/>
                </a:solidFill>
                <a:latin typeface="Open Sans Light"/>
                <a:ea typeface="Open Sans Light"/>
                <a:cs typeface="Open Sans Light"/>
                <a:sym typeface="Open Sans Light"/>
              </a:rPr>
              <a:t> </a:t>
            </a:r>
            <a:endParaRPr>
              <a:solidFill>
                <a:srgbClr val="FF0000"/>
              </a:solidFill>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200">
                <a:solidFill>
                  <a:srgbClr val="FF0000"/>
                </a:solidFill>
                <a:latin typeface="Open Sans Light"/>
                <a:ea typeface="Open Sans Light"/>
                <a:cs typeface="Open Sans Light"/>
                <a:sym typeface="Open Sans Light"/>
              </a:rPr>
              <a:t>All candidates for membership must complete an ordeal to become a member of our organization.</a:t>
            </a:r>
            <a:endParaRPr sz="1050">
              <a:solidFill>
                <a:srgbClr val="FF0000"/>
              </a:solidFill>
              <a:latin typeface="Open Sans Light"/>
              <a:ea typeface="Open Sans Light"/>
              <a:cs typeface="Open Sans Light"/>
              <a:sym typeface="Open Sans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3" name="Google Shape;13;p2"/>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FFFFFF"/>
              </a:buClr>
              <a:buSzPts val="3200"/>
              <a:buNone/>
              <a:defRPr>
                <a:solidFill>
                  <a:srgbClr val="FFFFFF"/>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_1">
  <p:cSld name="SECTION_HEADER_1">
    <p:spTree>
      <p:nvGrpSpPr>
        <p:cNvPr id="44" name="Shape 44"/>
        <p:cNvGrpSpPr/>
        <p:nvPr/>
      </p:nvGrpSpPr>
      <p:grpSpPr>
        <a:xfrm>
          <a:off x="0" y="0"/>
          <a:ext cx="0" cy="0"/>
          <a:chOff x="0" y="0"/>
          <a:chExt cx="0" cy="0"/>
        </a:xfrm>
      </p:grpSpPr>
      <p:sp>
        <p:nvSpPr>
          <p:cNvPr id="45" name="Google Shape;45;p11"/>
          <p:cNvSpPr txBox="1"/>
          <p:nvPr>
            <p:ph type="title"/>
          </p:nvPr>
        </p:nvSpPr>
        <p:spPr>
          <a:xfrm>
            <a:off x="311700" y="2150850"/>
            <a:ext cx="8520600" cy="841800"/>
          </a:xfrm>
          <a:prstGeom prst="rect">
            <a:avLst/>
          </a:prstGeom>
        </p:spPr>
        <p:txBody>
          <a:bodyPr anchorCtr="0" anchor="ctr" bIns="45700" lIns="91425" spcFirstLastPara="1" rIns="91425" wrap="square" tIns="4570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685800" y="846862"/>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Arial"/>
              <a:buNone/>
              <a:defRPr>
                <a:solidFill>
                  <a:schemeClr val="dk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6" name="Google Shape;16;p3"/>
          <p:cNvSpPr txBox="1"/>
          <p:nvPr>
            <p:ph idx="1" type="subTitle"/>
          </p:nvPr>
        </p:nvSpPr>
        <p:spPr>
          <a:xfrm>
            <a:off x="1371600" y="2163693"/>
            <a:ext cx="6400800" cy="13143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000000"/>
              </a:buClr>
              <a:buSzPts val="3200"/>
              <a:buNone/>
              <a:defRPr>
                <a:solidFill>
                  <a:srgbClr val="000000"/>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9" name="Google Shape;19;p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5"/>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1"/>
              </a:buClr>
              <a:buSzPts val="4000"/>
              <a:buFont typeface="Arial"/>
              <a:buNone/>
              <a:defRPr b="1" sz="4000" cap="none"/>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2" name="Google Shape;22;p5"/>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5" name="Google Shape;25;p6"/>
          <p:cNvSpPr txBox="1"/>
          <p:nvPr>
            <p:ph idx="1" type="body"/>
          </p:nvPr>
        </p:nvSpPr>
        <p:spPr>
          <a:xfrm>
            <a:off x="457200" y="1330806"/>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6" name="Google Shape;26;p6"/>
          <p:cNvSpPr txBox="1"/>
          <p:nvPr>
            <p:ph idx="2" type="body"/>
          </p:nvPr>
        </p:nvSpPr>
        <p:spPr>
          <a:xfrm>
            <a:off x="4648200" y="1330806"/>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 name="Shape 27"/>
        <p:cNvGrpSpPr/>
        <p:nvPr/>
      </p:nvGrpSpPr>
      <p:grpSpPr>
        <a:xfrm>
          <a:off x="0" y="0"/>
          <a:ext cx="0" cy="0"/>
          <a:chOff x="0" y="0"/>
          <a:chExt cx="0" cy="0"/>
        </a:xfrm>
      </p:grpSpPr>
      <p:sp>
        <p:nvSpPr>
          <p:cNvPr id="28" name="Google Shape;28;p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400"/>
              <a:buFont typeface="Arial"/>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 name="Google Shape;29;p7"/>
          <p:cNvSpPr txBox="1"/>
          <p:nvPr>
            <p:ph idx="1" type="body"/>
          </p:nvPr>
        </p:nvSpPr>
        <p:spPr>
          <a:xfrm>
            <a:off x="457200" y="1391246"/>
            <a:ext cx="4040100" cy="4797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0" name="Google Shape;30;p7"/>
          <p:cNvSpPr txBox="1"/>
          <p:nvPr>
            <p:ph idx="2" type="body"/>
          </p:nvPr>
        </p:nvSpPr>
        <p:spPr>
          <a:xfrm>
            <a:off x="457200" y="2077641"/>
            <a:ext cx="4040100" cy="2472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1" name="Google Shape;31;p7"/>
          <p:cNvSpPr txBox="1"/>
          <p:nvPr>
            <p:ph idx="3" type="body"/>
          </p:nvPr>
        </p:nvSpPr>
        <p:spPr>
          <a:xfrm>
            <a:off x="4645026" y="1391246"/>
            <a:ext cx="4041900" cy="4797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2" name="Google Shape;32;p7"/>
          <p:cNvSpPr txBox="1"/>
          <p:nvPr>
            <p:ph idx="4" type="body"/>
          </p:nvPr>
        </p:nvSpPr>
        <p:spPr>
          <a:xfrm>
            <a:off x="4645026" y="2077641"/>
            <a:ext cx="4041900" cy="2472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7" name="Google Shape;37;p9"/>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9" name="Shape 39"/>
        <p:cNvGrpSpPr/>
        <p:nvPr/>
      </p:nvGrpSpPr>
      <p:grpSpPr>
        <a:xfrm>
          <a:off x="0" y="0"/>
          <a:ext cx="0" cy="0"/>
          <a:chOff x="0" y="0"/>
          <a:chExt cx="0" cy="0"/>
        </a:xfrm>
      </p:grpSpPr>
      <p:sp>
        <p:nvSpPr>
          <p:cNvPr id="40" name="Google Shape;40;p1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1" name="Google Shape;41;p10"/>
          <p:cNvSpPr txBox="1"/>
          <p:nvPr>
            <p:ph idx="1" type="body"/>
          </p:nvPr>
        </p:nvSpPr>
        <p:spPr>
          <a:xfrm>
            <a:off x="3117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640"/>
              </a:spcBef>
              <a:spcAft>
                <a:spcPts val="0"/>
              </a:spcAft>
              <a:buSzPts val="1400"/>
              <a:buChar char="•"/>
              <a:defRPr sz="14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42" name="Google Shape;42;p10"/>
          <p:cNvSpPr txBox="1"/>
          <p:nvPr>
            <p:ph idx="2" type="body"/>
          </p:nvPr>
        </p:nvSpPr>
        <p:spPr>
          <a:xfrm>
            <a:off x="48324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640"/>
              </a:spcBef>
              <a:spcAft>
                <a:spcPts val="0"/>
              </a:spcAft>
              <a:buSzPts val="1400"/>
              <a:buChar char="•"/>
              <a:defRPr sz="14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43" name="Google Shape;43;p1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spcBef>
                <a:spcPts val="0"/>
              </a:spcBef>
              <a:spcAft>
                <a:spcPts val="0"/>
              </a:spcAft>
              <a:buClr>
                <a:schemeClr val="lt1"/>
              </a:buClr>
              <a:buSzPts val="2400"/>
              <a:buFont typeface="Roboto Slab"/>
              <a:buNone/>
              <a:defRPr b="1" i="0" sz="2400" u="none" cap="none" strike="noStrike">
                <a:solidFill>
                  <a:schemeClr val="lt1"/>
                </a:solidFill>
                <a:latin typeface="Roboto Slab"/>
                <a:ea typeface="Roboto Slab"/>
                <a:cs typeface="Roboto Slab"/>
                <a:sym typeface="Roboto Slab"/>
              </a:defRPr>
            </a:lvl1pPr>
            <a:lvl2pPr lvl="1" rtl="0">
              <a:spcBef>
                <a:spcPts val="0"/>
              </a:spcBef>
              <a:spcAft>
                <a:spcPts val="0"/>
              </a:spcAft>
              <a:buSzPts val="2400"/>
              <a:buFont typeface="Roboto Slab"/>
              <a:buNone/>
              <a:defRPr b="1" sz="2400">
                <a:latin typeface="Roboto Slab"/>
                <a:ea typeface="Roboto Slab"/>
                <a:cs typeface="Roboto Slab"/>
                <a:sym typeface="Roboto Slab"/>
              </a:defRPr>
            </a:lvl2pPr>
            <a:lvl3pPr lvl="2" rtl="0">
              <a:spcBef>
                <a:spcPts val="0"/>
              </a:spcBef>
              <a:spcAft>
                <a:spcPts val="0"/>
              </a:spcAft>
              <a:buSzPts val="2400"/>
              <a:buFont typeface="Roboto Slab"/>
              <a:buNone/>
              <a:defRPr b="1" sz="2400">
                <a:latin typeface="Roboto Slab"/>
                <a:ea typeface="Roboto Slab"/>
                <a:cs typeface="Roboto Slab"/>
                <a:sym typeface="Roboto Slab"/>
              </a:defRPr>
            </a:lvl3pPr>
            <a:lvl4pPr lvl="3" rtl="0">
              <a:spcBef>
                <a:spcPts val="0"/>
              </a:spcBef>
              <a:spcAft>
                <a:spcPts val="0"/>
              </a:spcAft>
              <a:buSzPts val="2400"/>
              <a:buFont typeface="Roboto Slab"/>
              <a:buNone/>
              <a:defRPr b="1" sz="2400">
                <a:latin typeface="Roboto Slab"/>
                <a:ea typeface="Roboto Slab"/>
                <a:cs typeface="Roboto Slab"/>
                <a:sym typeface="Roboto Slab"/>
              </a:defRPr>
            </a:lvl4pPr>
            <a:lvl5pPr lvl="4" rtl="0">
              <a:spcBef>
                <a:spcPts val="0"/>
              </a:spcBef>
              <a:spcAft>
                <a:spcPts val="0"/>
              </a:spcAft>
              <a:buSzPts val="2400"/>
              <a:buFont typeface="Roboto Slab"/>
              <a:buNone/>
              <a:defRPr b="1" sz="2400">
                <a:latin typeface="Roboto Slab"/>
                <a:ea typeface="Roboto Slab"/>
                <a:cs typeface="Roboto Slab"/>
                <a:sym typeface="Roboto Slab"/>
              </a:defRPr>
            </a:lvl5pPr>
            <a:lvl6pPr lvl="5" rtl="0">
              <a:spcBef>
                <a:spcPts val="0"/>
              </a:spcBef>
              <a:spcAft>
                <a:spcPts val="0"/>
              </a:spcAft>
              <a:buSzPts val="2400"/>
              <a:buFont typeface="Roboto Slab"/>
              <a:buNone/>
              <a:defRPr b="1" sz="2400">
                <a:latin typeface="Roboto Slab"/>
                <a:ea typeface="Roboto Slab"/>
                <a:cs typeface="Roboto Slab"/>
                <a:sym typeface="Roboto Slab"/>
              </a:defRPr>
            </a:lvl6pPr>
            <a:lvl7pPr lvl="6" rtl="0">
              <a:spcBef>
                <a:spcPts val="0"/>
              </a:spcBef>
              <a:spcAft>
                <a:spcPts val="0"/>
              </a:spcAft>
              <a:buSzPts val="2400"/>
              <a:buFont typeface="Roboto Slab"/>
              <a:buNone/>
              <a:defRPr b="1" sz="2400">
                <a:latin typeface="Roboto Slab"/>
                <a:ea typeface="Roboto Slab"/>
                <a:cs typeface="Roboto Slab"/>
                <a:sym typeface="Roboto Slab"/>
              </a:defRPr>
            </a:lvl7pPr>
            <a:lvl8pPr lvl="7" rtl="0">
              <a:spcBef>
                <a:spcPts val="0"/>
              </a:spcBef>
              <a:spcAft>
                <a:spcPts val="0"/>
              </a:spcAft>
              <a:buSzPts val="2400"/>
              <a:buFont typeface="Roboto Slab"/>
              <a:buNone/>
              <a:defRPr b="1" sz="2400">
                <a:latin typeface="Roboto Slab"/>
                <a:ea typeface="Roboto Slab"/>
                <a:cs typeface="Roboto Slab"/>
                <a:sym typeface="Roboto Slab"/>
              </a:defRPr>
            </a:lvl8pPr>
            <a:lvl9pPr lvl="8" rtl="0">
              <a:spcBef>
                <a:spcPts val="0"/>
              </a:spcBef>
              <a:spcAft>
                <a:spcPts val="0"/>
              </a:spcAft>
              <a:buSzPts val="2400"/>
              <a:buFont typeface="Roboto Slab"/>
              <a:buNone/>
              <a:defRPr b="1" sz="2400">
                <a:latin typeface="Roboto Slab"/>
                <a:ea typeface="Roboto Slab"/>
                <a:cs typeface="Roboto Slab"/>
                <a:sym typeface="Roboto Slab"/>
              </a:defRPr>
            </a:lvl9pPr>
          </a:lstStyle>
          <a:p/>
        </p:txBody>
      </p:sp>
      <p:sp>
        <p:nvSpPr>
          <p:cNvPr id="7" name="Google Shape;7;p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64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1pPr>
            <a:lvl2pPr indent="-355600" lvl="1" marL="914400" marR="0" rtl="0" algn="l">
              <a:spcBef>
                <a:spcPts val="56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2pPr>
            <a:lvl3pPr indent="-355600" lvl="2" marL="1371600" marR="0" rtl="0" algn="l">
              <a:spcBef>
                <a:spcPts val="48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3pPr>
            <a:lvl4pPr indent="-355600" lvl="3" marL="18288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4pPr>
            <a:lvl5pPr indent="-355600" lvl="4" marL="22860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5pPr>
            <a:lvl6pPr indent="-355600" lvl="5" marL="27432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6pPr>
            <a:lvl7pPr indent="-355600" lvl="6" marL="32004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7pPr>
            <a:lvl8pPr indent="-355600" lvl="7" marL="36576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8pPr>
            <a:lvl9pPr indent="-355600" lvl="8" marL="4114800" marR="0" rtl="0" algn="l">
              <a:spcBef>
                <a:spcPts val="400"/>
              </a:spcBef>
              <a:spcAft>
                <a:spcPts val="0"/>
              </a:spcAft>
              <a:buClr>
                <a:schemeClr val="dk1"/>
              </a:buClr>
              <a:buSzPts val="2000"/>
              <a:buFont typeface="Roboto Slab Light"/>
              <a:buChar char="•"/>
              <a:defRPr i="0" sz="2000" u="none" cap="none" strike="noStrike">
                <a:solidFill>
                  <a:schemeClr val="dk1"/>
                </a:solidFill>
                <a:latin typeface="Roboto Slab Light"/>
                <a:ea typeface="Roboto Slab Light"/>
                <a:cs typeface="Roboto Slab Light"/>
                <a:sym typeface="Roboto Slab Light"/>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http://drive.google.com/file/d/15Mf3Mia7Jaa5r03FQ-MZoTZhjVBXHcpT/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12"/>
          <p:cNvSpPr txBox="1"/>
          <p:nvPr>
            <p:ph type="ctrTitle"/>
          </p:nvPr>
        </p:nvSpPr>
        <p:spPr>
          <a:xfrm>
            <a:off x="685800" y="2020503"/>
            <a:ext cx="7772400" cy="16896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i="1" lang="en" sz="6000">
                <a:solidFill>
                  <a:srgbClr val="FFFFFF"/>
                </a:solidFill>
                <a:latin typeface="Roboto Slab Light"/>
                <a:ea typeface="Roboto Slab Light"/>
                <a:cs typeface="Roboto Slab Light"/>
                <a:sym typeface="Roboto Slab Light"/>
              </a:rPr>
              <a:t>OA Welcome Session</a:t>
            </a:r>
            <a:endParaRPr b="1" sz="6000">
              <a:solidFill>
                <a:srgbClr val="FFFFFF"/>
              </a:solidFill>
              <a:latin typeface="Roboto Slab"/>
              <a:ea typeface="Roboto Slab"/>
              <a:cs typeface="Roboto Slab"/>
              <a:sym typeface="Roboto Slab"/>
            </a:endParaRPr>
          </a:p>
        </p:txBody>
      </p:sp>
      <p:sp>
        <p:nvSpPr>
          <p:cNvPr id="52" name="Google Shape;52;p12"/>
          <p:cNvSpPr txBox="1"/>
          <p:nvPr>
            <p:ph idx="1" type="subTitle"/>
          </p:nvPr>
        </p:nvSpPr>
        <p:spPr>
          <a:xfrm>
            <a:off x="1371600" y="3953850"/>
            <a:ext cx="6400800" cy="8484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sz="2400"/>
              <a:t>&lt;Insert Lodge Name Here&gt;</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82500"/>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600"/>
              <a:t>The Honors, cont.</a:t>
            </a:r>
            <a:endParaRPr sz="3600"/>
          </a:p>
        </p:txBody>
      </p:sp>
      <p:sp>
        <p:nvSpPr>
          <p:cNvPr id="111" name="Google Shape;111;p21"/>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
                <a:latin typeface="Roboto Slab"/>
                <a:ea typeface="Roboto Slab"/>
                <a:cs typeface="Roboto Slab"/>
                <a:sym typeface="Roboto Slab"/>
              </a:rPr>
              <a:t>Brotherhood</a:t>
            </a:r>
            <a:r>
              <a:rPr b="1" lang="en">
                <a:latin typeface="Roboto Slab"/>
                <a:ea typeface="Roboto Slab"/>
                <a:cs typeface="Roboto Slab"/>
                <a:sym typeface="Roboto Slab"/>
              </a:rPr>
              <a:t> </a:t>
            </a:r>
            <a:endParaRPr b="1">
              <a:latin typeface="Roboto Slab"/>
              <a:ea typeface="Roboto Slab"/>
              <a:cs typeface="Roboto Slab"/>
              <a:sym typeface="Roboto Slab"/>
            </a:endParaRPr>
          </a:p>
          <a:p>
            <a:pPr indent="-355600" lvl="0" marL="457200" marR="0" rtl="0" algn="l">
              <a:lnSpc>
                <a:spcPct val="100000"/>
              </a:lnSpc>
              <a:spcBef>
                <a:spcPts val="640"/>
              </a:spcBef>
              <a:spcAft>
                <a:spcPts val="0"/>
              </a:spcAft>
              <a:buSzPts val="2000"/>
              <a:buChar char="•"/>
            </a:pPr>
            <a:r>
              <a:rPr lang="en"/>
              <a:t>6 months of service as an Ordeal member</a:t>
            </a:r>
            <a:endParaRPr/>
          </a:p>
          <a:p>
            <a:pPr indent="0" lvl="0" marL="457200" marR="0" rtl="0" algn="l">
              <a:lnSpc>
                <a:spcPct val="100000"/>
              </a:lnSpc>
              <a:spcBef>
                <a:spcPts val="640"/>
              </a:spcBef>
              <a:spcAft>
                <a:spcPts val="0"/>
              </a:spcAft>
              <a:buNone/>
            </a:pPr>
            <a:r>
              <a:t/>
            </a:r>
            <a:endParaRPr/>
          </a:p>
        </p:txBody>
      </p:sp>
      <p:pic>
        <p:nvPicPr>
          <p:cNvPr id="112" name="Google Shape;112;p21"/>
          <p:cNvPicPr preferRelativeResize="0"/>
          <p:nvPr/>
        </p:nvPicPr>
        <p:blipFill>
          <a:blip r:embed="rId3">
            <a:alphaModFix/>
          </a:blip>
          <a:stretch>
            <a:fillRect/>
          </a:stretch>
        </p:blipFill>
        <p:spPr>
          <a:xfrm>
            <a:off x="7143800" y="1359525"/>
            <a:ext cx="785775" cy="284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82500"/>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600"/>
              <a:t>The Honors, cont.</a:t>
            </a:r>
            <a:endParaRPr sz="3600"/>
          </a:p>
        </p:txBody>
      </p:sp>
      <p:sp>
        <p:nvSpPr>
          <p:cNvPr id="118" name="Google Shape;118;p22"/>
          <p:cNvSpPr txBox="1"/>
          <p:nvPr>
            <p:ph idx="1" type="body"/>
          </p:nvPr>
        </p:nvSpPr>
        <p:spPr>
          <a:xfrm>
            <a:off x="311700" y="1152475"/>
            <a:ext cx="6067800" cy="3416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
                <a:latin typeface="Roboto Slab"/>
                <a:ea typeface="Roboto Slab"/>
                <a:cs typeface="Roboto Slab"/>
                <a:sym typeface="Roboto Slab"/>
              </a:rPr>
              <a:t>Vigil</a:t>
            </a:r>
            <a:r>
              <a:rPr b="1" lang="en">
                <a:latin typeface="Roboto Slab"/>
                <a:ea typeface="Roboto Slab"/>
                <a:cs typeface="Roboto Slab"/>
                <a:sym typeface="Roboto Slab"/>
              </a:rPr>
              <a:t> </a:t>
            </a:r>
            <a:endParaRPr b="1">
              <a:latin typeface="Roboto Slab"/>
              <a:ea typeface="Roboto Slab"/>
              <a:cs typeface="Roboto Slab"/>
              <a:sym typeface="Roboto Slab"/>
            </a:endParaRPr>
          </a:p>
          <a:p>
            <a:pPr indent="-355600" lvl="0" marL="457200" marR="0" rtl="0" algn="l">
              <a:lnSpc>
                <a:spcPct val="100000"/>
              </a:lnSpc>
              <a:spcBef>
                <a:spcPts val="640"/>
              </a:spcBef>
              <a:spcAft>
                <a:spcPts val="0"/>
              </a:spcAft>
              <a:buSzPts val="2000"/>
              <a:buChar char="•"/>
            </a:pPr>
            <a:r>
              <a:rPr lang="en"/>
              <a:t>Minimum of two years as Brotherhood</a:t>
            </a:r>
            <a:endParaRPr/>
          </a:p>
          <a:p>
            <a:pPr indent="-355600" lvl="0" marL="457200" marR="0" rtl="0" algn="l">
              <a:lnSpc>
                <a:spcPct val="100000"/>
              </a:lnSpc>
              <a:spcBef>
                <a:spcPts val="0"/>
              </a:spcBef>
              <a:spcAft>
                <a:spcPts val="0"/>
              </a:spcAft>
              <a:buSzPts val="2000"/>
              <a:buChar char="•"/>
            </a:pPr>
            <a:r>
              <a:rPr lang="en"/>
              <a:t>Distinguished contributions to their lodge, the Order of the Arrow, Scouting, or their Scout camp</a:t>
            </a:r>
            <a:endParaRPr/>
          </a:p>
          <a:p>
            <a:pPr indent="-355600" lvl="0" marL="457200" marR="0" rtl="0" algn="l">
              <a:lnSpc>
                <a:spcPct val="100000"/>
              </a:lnSpc>
              <a:spcBef>
                <a:spcPts val="0"/>
              </a:spcBef>
              <a:spcAft>
                <a:spcPts val="0"/>
              </a:spcAft>
              <a:buSzPts val="2000"/>
              <a:buChar char="•"/>
            </a:pPr>
            <a:r>
              <a:rPr lang="en"/>
              <a:t>Bestowed by special selection </a:t>
            </a:r>
            <a:endParaRPr/>
          </a:p>
          <a:p>
            <a:pPr indent="-355600" lvl="0" marL="457200" marR="0" rtl="0" algn="l">
              <a:lnSpc>
                <a:spcPct val="100000"/>
              </a:lnSpc>
              <a:spcBef>
                <a:spcPts val="0"/>
              </a:spcBef>
              <a:spcAft>
                <a:spcPts val="0"/>
              </a:spcAft>
              <a:buSzPts val="2000"/>
              <a:buChar char="•"/>
            </a:pPr>
            <a:r>
              <a:rPr lang="en"/>
              <a:t>Limited to one person for every 50 members </a:t>
            </a:r>
            <a:endParaRPr/>
          </a:p>
        </p:txBody>
      </p:sp>
      <p:pic>
        <p:nvPicPr>
          <p:cNvPr id="119" name="Google Shape;119;p22"/>
          <p:cNvPicPr preferRelativeResize="0"/>
          <p:nvPr/>
        </p:nvPicPr>
        <p:blipFill>
          <a:blip r:embed="rId3">
            <a:alphaModFix/>
          </a:blip>
          <a:stretch>
            <a:fillRect/>
          </a:stretch>
        </p:blipFill>
        <p:spPr>
          <a:xfrm>
            <a:off x="7128176" y="1336988"/>
            <a:ext cx="822800" cy="304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ctrTitle"/>
          </p:nvPr>
        </p:nvSpPr>
        <p:spPr>
          <a:xfrm>
            <a:off x="685800" y="1911319"/>
            <a:ext cx="7772400" cy="110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7200"/>
              <a:t>My Story</a:t>
            </a:r>
            <a:endParaRPr sz="7200"/>
          </a:p>
        </p:txBody>
      </p:sp>
      <p:sp>
        <p:nvSpPr>
          <p:cNvPr id="125" name="Google Shape;125;p23"/>
          <p:cNvSpPr txBox="1"/>
          <p:nvPr>
            <p:ph idx="1" type="subTitle"/>
          </p:nvPr>
        </p:nvSpPr>
        <p:spPr>
          <a:xfrm>
            <a:off x="1371600" y="3228150"/>
            <a:ext cx="6400800" cy="13143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a:t>b</a:t>
            </a:r>
            <a:r>
              <a:rPr lang="en"/>
              <a:t>y &lt;insert name here&gt;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3289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000"/>
              <a:t>What Can I Do In The Order of the Arrow?</a:t>
            </a:r>
            <a:endParaRPr sz="3000"/>
          </a:p>
        </p:txBody>
      </p:sp>
      <p:sp>
        <p:nvSpPr>
          <p:cNvPr id="131" name="Google Shape;131;p24"/>
          <p:cNvSpPr txBox="1"/>
          <p:nvPr>
            <p:ph idx="1" type="body"/>
          </p:nvPr>
        </p:nvSpPr>
        <p:spPr>
          <a:xfrm>
            <a:off x="311700" y="1152475"/>
            <a:ext cx="3999900" cy="3416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 sz="2400">
                <a:latin typeface="Roboto Slab"/>
                <a:ea typeface="Roboto Slab"/>
                <a:cs typeface="Roboto Slab"/>
                <a:sym typeface="Roboto Slab"/>
              </a:rPr>
              <a:t>Local</a:t>
            </a:r>
            <a:endParaRPr b="1" sz="2400">
              <a:latin typeface="Roboto Slab"/>
              <a:ea typeface="Roboto Slab"/>
              <a:cs typeface="Roboto Slab"/>
              <a:sym typeface="Roboto Slab"/>
            </a:endParaRPr>
          </a:p>
          <a:p>
            <a:pPr indent="-381000" lvl="0" marL="457200" rtl="0" algn="l">
              <a:spcBef>
                <a:spcPts val="640"/>
              </a:spcBef>
              <a:spcAft>
                <a:spcPts val="0"/>
              </a:spcAft>
              <a:buSzPts val="2400"/>
              <a:buChar char="•"/>
            </a:pPr>
            <a:r>
              <a:rPr lang="en" sz="2400"/>
              <a:t>Camp Service</a:t>
            </a:r>
            <a:endParaRPr sz="2400"/>
          </a:p>
          <a:p>
            <a:pPr indent="-381000" lvl="0" marL="457200" rtl="0" algn="l">
              <a:spcBef>
                <a:spcPts val="0"/>
              </a:spcBef>
              <a:spcAft>
                <a:spcPts val="0"/>
              </a:spcAft>
              <a:buSzPts val="2400"/>
              <a:buChar char="•"/>
            </a:pPr>
            <a:r>
              <a:rPr lang="en" sz="2400"/>
              <a:t>Promoting Camping</a:t>
            </a:r>
            <a:endParaRPr sz="2400"/>
          </a:p>
          <a:p>
            <a:pPr indent="-381000" lvl="0" marL="457200" rtl="0" algn="l">
              <a:spcBef>
                <a:spcPts val="0"/>
              </a:spcBef>
              <a:spcAft>
                <a:spcPts val="0"/>
              </a:spcAft>
              <a:buSzPts val="2400"/>
              <a:buChar char="•"/>
            </a:pPr>
            <a:r>
              <a:rPr lang="en" sz="2400"/>
              <a:t>Lodge Fellowships</a:t>
            </a:r>
            <a:endParaRPr sz="2400"/>
          </a:p>
          <a:p>
            <a:pPr indent="-381000" lvl="0" marL="457200" rtl="0" algn="l">
              <a:spcBef>
                <a:spcPts val="0"/>
              </a:spcBef>
              <a:spcAft>
                <a:spcPts val="0"/>
              </a:spcAft>
              <a:buSzPts val="2400"/>
              <a:buChar char="•"/>
            </a:pPr>
            <a:r>
              <a:rPr lang="en" sz="2400"/>
              <a:t>Lodge Leadership</a:t>
            </a:r>
            <a:endParaRPr sz="2400"/>
          </a:p>
          <a:p>
            <a:pPr indent="-381000" lvl="0" marL="457200" rtl="0" algn="l">
              <a:spcBef>
                <a:spcPts val="0"/>
              </a:spcBef>
              <a:spcAft>
                <a:spcPts val="0"/>
              </a:spcAft>
              <a:buSzPts val="2400"/>
              <a:buChar char="•"/>
            </a:pPr>
            <a:r>
              <a:rPr lang="en" sz="2400"/>
              <a:t>Brotherhood</a:t>
            </a:r>
            <a:endParaRPr sz="2400"/>
          </a:p>
          <a:p>
            <a:pPr indent="-381000" lvl="0" marL="457200" rtl="0" algn="l">
              <a:spcBef>
                <a:spcPts val="0"/>
              </a:spcBef>
              <a:spcAft>
                <a:spcPts val="0"/>
              </a:spcAft>
              <a:buSzPts val="2400"/>
              <a:buChar char="•"/>
            </a:pPr>
            <a:r>
              <a:rPr lang="en" sz="2400"/>
              <a:t>Chapter/Lodge Meetings</a:t>
            </a:r>
            <a:endParaRPr sz="2400"/>
          </a:p>
        </p:txBody>
      </p:sp>
      <p:sp>
        <p:nvSpPr>
          <p:cNvPr id="132" name="Google Shape;132;p24"/>
          <p:cNvSpPr txBox="1"/>
          <p:nvPr>
            <p:ph idx="2" type="body"/>
          </p:nvPr>
        </p:nvSpPr>
        <p:spPr>
          <a:xfrm>
            <a:off x="4832400" y="1152475"/>
            <a:ext cx="3999900" cy="3416400"/>
          </a:xfrm>
          <a:prstGeom prst="rect">
            <a:avLst/>
          </a:prstGeom>
        </p:spPr>
        <p:txBody>
          <a:bodyPr anchorCtr="0" anchor="t" bIns="45700" lIns="91425" spcFirstLastPara="1" rIns="91425" wrap="square" tIns="45700">
            <a:noAutofit/>
          </a:bodyPr>
          <a:lstStyle/>
          <a:p>
            <a:pPr indent="0" lvl="0" marL="0" marR="0" rtl="0" algn="l">
              <a:lnSpc>
                <a:spcPct val="100000"/>
              </a:lnSpc>
              <a:spcBef>
                <a:spcPts val="640"/>
              </a:spcBef>
              <a:spcAft>
                <a:spcPts val="0"/>
              </a:spcAft>
              <a:buNone/>
            </a:pPr>
            <a:r>
              <a:rPr b="1" lang="en" sz="2400">
                <a:latin typeface="Roboto Slab"/>
                <a:ea typeface="Roboto Slab"/>
                <a:cs typeface="Roboto Slab"/>
                <a:sym typeface="Roboto Slab"/>
              </a:rPr>
              <a:t>National</a:t>
            </a:r>
            <a:endParaRPr b="1" sz="2400">
              <a:latin typeface="Roboto Slab"/>
              <a:ea typeface="Roboto Slab"/>
              <a:cs typeface="Roboto Slab"/>
              <a:sym typeface="Roboto Slab"/>
            </a:endParaRPr>
          </a:p>
          <a:p>
            <a:pPr indent="-381000" lvl="0" marL="457200" marR="0" rtl="0" algn="l">
              <a:lnSpc>
                <a:spcPct val="100000"/>
              </a:lnSpc>
              <a:spcBef>
                <a:spcPts val="640"/>
              </a:spcBef>
              <a:spcAft>
                <a:spcPts val="0"/>
              </a:spcAft>
              <a:buSzPts val="2400"/>
              <a:buChar char="•"/>
            </a:pPr>
            <a:r>
              <a:rPr lang="en" sz="2400"/>
              <a:t>National Order of the Arrow Conference (NOAC)</a:t>
            </a:r>
            <a:endParaRPr sz="2400"/>
          </a:p>
          <a:p>
            <a:pPr indent="-381000" lvl="0" marL="457200" marR="0" rtl="0" algn="l">
              <a:lnSpc>
                <a:spcPct val="100000"/>
              </a:lnSpc>
              <a:spcBef>
                <a:spcPts val="0"/>
              </a:spcBef>
              <a:spcAft>
                <a:spcPts val="0"/>
              </a:spcAft>
              <a:buSzPts val="2400"/>
              <a:buChar char="•"/>
            </a:pPr>
            <a:r>
              <a:rPr lang="en" sz="2400"/>
              <a:t>National Leadership Seminar</a:t>
            </a:r>
            <a:endParaRPr sz="2400"/>
          </a:p>
          <a:p>
            <a:pPr indent="-381000" lvl="0" marL="457200" marR="0" rtl="0" algn="l">
              <a:lnSpc>
                <a:spcPct val="100000"/>
              </a:lnSpc>
              <a:spcBef>
                <a:spcPts val="0"/>
              </a:spcBef>
              <a:spcAft>
                <a:spcPts val="0"/>
              </a:spcAft>
              <a:buSzPts val="2400"/>
              <a:buChar char="•"/>
            </a:pPr>
            <a:r>
              <a:rPr lang="en" sz="2400"/>
              <a:t>OA High Adventure</a:t>
            </a:r>
            <a:endParaRPr sz="2400"/>
          </a:p>
          <a:p>
            <a:pPr indent="-381000" lvl="0" marL="457200" marR="0" rtl="0" algn="l">
              <a:lnSpc>
                <a:spcPct val="100000"/>
              </a:lnSpc>
              <a:spcBef>
                <a:spcPts val="0"/>
              </a:spcBef>
              <a:spcAft>
                <a:spcPts val="0"/>
              </a:spcAft>
              <a:buSzPts val="2400"/>
              <a:buChar char="•"/>
            </a:pPr>
            <a:r>
              <a:rPr lang="en" sz="2400"/>
              <a:t>Section Conclave</a:t>
            </a:r>
            <a:endParaRPr sz="2400"/>
          </a:p>
        </p:txBody>
      </p:sp>
      <p:pic>
        <p:nvPicPr>
          <p:cNvPr id="133" name="Google Shape;133;p24"/>
          <p:cNvPicPr preferRelativeResize="0"/>
          <p:nvPr/>
        </p:nvPicPr>
        <p:blipFill>
          <a:blip r:embed="rId3">
            <a:alphaModFix/>
          </a:blip>
          <a:stretch>
            <a:fillRect/>
          </a:stretch>
        </p:blipFill>
        <p:spPr>
          <a:xfrm>
            <a:off x="8238220" y="2841775"/>
            <a:ext cx="732625" cy="710200"/>
          </a:xfrm>
          <a:prstGeom prst="rect">
            <a:avLst/>
          </a:prstGeom>
          <a:noFill/>
          <a:ln>
            <a:noFill/>
          </a:ln>
        </p:spPr>
      </p:pic>
      <p:pic>
        <p:nvPicPr>
          <p:cNvPr id="134" name="Google Shape;134;p24"/>
          <p:cNvPicPr preferRelativeResize="0"/>
          <p:nvPr/>
        </p:nvPicPr>
        <p:blipFill>
          <a:blip r:embed="rId4">
            <a:alphaModFix/>
          </a:blip>
          <a:stretch>
            <a:fillRect/>
          </a:stretch>
        </p:blipFill>
        <p:spPr>
          <a:xfrm>
            <a:off x="3143250" y="3398875"/>
            <a:ext cx="1428750" cy="142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ctrTitle"/>
          </p:nvPr>
        </p:nvSpPr>
        <p:spPr>
          <a:xfrm>
            <a:off x="685800" y="2120294"/>
            <a:ext cx="7772400" cy="110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800"/>
              <a:t>Candidate</a:t>
            </a:r>
            <a:endParaRPr sz="4800"/>
          </a:p>
          <a:p>
            <a:pPr indent="0" lvl="0" marL="0" rtl="0" algn="ctr">
              <a:spcBef>
                <a:spcPts val="0"/>
              </a:spcBef>
              <a:spcAft>
                <a:spcPts val="0"/>
              </a:spcAft>
              <a:buNone/>
            </a:pPr>
            <a:r>
              <a:rPr lang="en" sz="4800"/>
              <a:t>Question &amp; Answer Session</a:t>
            </a:r>
            <a:endParaRPr sz="4800"/>
          </a:p>
        </p:txBody>
      </p:sp>
      <p:sp>
        <p:nvSpPr>
          <p:cNvPr id="140" name="Google Shape;140;p25"/>
          <p:cNvSpPr txBox="1"/>
          <p:nvPr>
            <p:ph idx="1" type="subTitle"/>
          </p:nvPr>
        </p:nvSpPr>
        <p:spPr>
          <a:xfrm>
            <a:off x="1452875" y="3913125"/>
            <a:ext cx="6400800" cy="5787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i="1" lang="en" sz="1800"/>
              <a:t>with the exception of questions about the induction process</a:t>
            </a:r>
            <a:endParaRPr i="1"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150850"/>
            <a:ext cx="8520600" cy="84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6000">
                <a:solidFill>
                  <a:srgbClr val="CC0000"/>
                </a:solidFill>
              </a:rPr>
              <a:t>Breakout</a:t>
            </a:r>
            <a:endParaRPr sz="6000">
              <a:solidFill>
                <a:srgbClr val="CC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2474125"/>
            <a:ext cx="8520600" cy="84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6000">
                <a:solidFill>
                  <a:srgbClr val="CC0000"/>
                </a:solidFill>
              </a:rPr>
              <a:t>Induction Process Walkthrough</a:t>
            </a:r>
            <a:endParaRPr sz="6000">
              <a:solidFill>
                <a:srgbClr val="CC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ctrTitle"/>
          </p:nvPr>
        </p:nvSpPr>
        <p:spPr>
          <a:xfrm>
            <a:off x="311708" y="1858950"/>
            <a:ext cx="8520600" cy="205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800"/>
              <a:t>Parent </a:t>
            </a:r>
            <a:br>
              <a:rPr lang="en" sz="4800"/>
            </a:br>
            <a:r>
              <a:rPr lang="en" sz="4800"/>
              <a:t>Question &amp; Answer </a:t>
            </a:r>
            <a:endParaRPr sz="4800"/>
          </a:p>
          <a:p>
            <a:pPr indent="0" lvl="0" marL="0" rtl="0" algn="ctr">
              <a:spcBef>
                <a:spcPts val="0"/>
              </a:spcBef>
              <a:spcAft>
                <a:spcPts val="0"/>
              </a:spcAft>
              <a:buNone/>
            </a:pPr>
            <a:r>
              <a:rPr lang="en" sz="4800"/>
              <a:t>Session</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2336625"/>
            <a:ext cx="8520600" cy="84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 sz="6000">
                <a:solidFill>
                  <a:srgbClr val="CC0000"/>
                </a:solidFill>
              </a:rPr>
              <a:t>Welcome Back Candidates!</a:t>
            </a:r>
            <a:endParaRPr i="1" sz="6000">
              <a:solidFill>
                <a:srgbClr val="CC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30" title="Commitment Video_NoEnding.mp4">
            <a:hlinkClick r:id="rId3"/>
          </p:cNvPr>
          <p:cNvPicPr preferRelativeResize="0"/>
          <p:nvPr/>
        </p:nvPicPr>
        <p:blipFill>
          <a:blip r:embed="rId4">
            <a:alphaModFix/>
          </a:blip>
          <a:stretch>
            <a:fillRect/>
          </a:stretch>
        </p:blipFill>
        <p:spPr>
          <a:xfrm>
            <a:off x="1759388" y="261150"/>
            <a:ext cx="5625224" cy="421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685800" y="2371094"/>
            <a:ext cx="7772400" cy="110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9600">
                <a:latin typeface="Roboto Slab"/>
                <a:ea typeface="Roboto Slab"/>
                <a:cs typeface="Roboto Slab"/>
                <a:sym typeface="Roboto Slab"/>
              </a:rPr>
              <a:t>Welcome!</a:t>
            </a:r>
            <a:endParaRPr b="1" sz="9600">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2571750"/>
            <a:ext cx="8520600" cy="84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
                <a:solidFill>
                  <a:srgbClr val="CC0000"/>
                </a:solidFill>
              </a:rPr>
              <a:t>Thanks for coming!</a:t>
            </a:r>
            <a:endParaRPr i="1">
              <a:solidFill>
                <a:srgbClr val="CC0000"/>
              </a:solidFill>
            </a:endParaRPr>
          </a:p>
          <a:p>
            <a:pPr indent="0" lvl="0" marL="0" rtl="0" algn="ctr">
              <a:spcBef>
                <a:spcPts val="0"/>
              </a:spcBef>
              <a:spcAft>
                <a:spcPts val="0"/>
              </a:spcAft>
              <a:buNone/>
            </a:pPr>
            <a:r>
              <a:t/>
            </a:r>
            <a:endParaRPr i="1">
              <a:solidFill>
                <a:srgbClr val="CC0000"/>
              </a:solidFill>
            </a:endParaRPr>
          </a:p>
          <a:p>
            <a:pPr indent="0" lvl="0" marL="0" rtl="0" algn="ctr">
              <a:spcBef>
                <a:spcPts val="0"/>
              </a:spcBef>
              <a:spcAft>
                <a:spcPts val="0"/>
              </a:spcAft>
              <a:buNone/>
            </a:pPr>
            <a:r>
              <a:rPr b="0" i="1" lang="en" sz="1800">
                <a:solidFill>
                  <a:srgbClr val="434343"/>
                </a:solidFill>
              </a:rPr>
              <a:t>Contact Us @ &lt;Contact Info&gt; with any questions.</a:t>
            </a:r>
            <a:endParaRPr b="0" i="1" sz="1800">
              <a:solidFill>
                <a:srgbClr val="434343"/>
              </a:solidFill>
            </a:endParaRPr>
          </a:p>
          <a:p>
            <a:pPr indent="0" lvl="0" marL="0" rtl="0" algn="ctr">
              <a:spcBef>
                <a:spcPts val="0"/>
              </a:spcBef>
              <a:spcAft>
                <a:spcPts val="0"/>
              </a:spcAft>
              <a:buNone/>
            </a:pPr>
            <a:r>
              <a:t/>
            </a:r>
            <a:endParaRPr b="0" i="1" sz="1800">
              <a:solidFill>
                <a:srgbClr val="434343"/>
              </a:solidFill>
            </a:endParaRPr>
          </a:p>
          <a:p>
            <a:pPr indent="0" lvl="0" marL="0" rtl="0" algn="ctr">
              <a:spcBef>
                <a:spcPts val="0"/>
              </a:spcBef>
              <a:spcAft>
                <a:spcPts val="0"/>
              </a:spcAft>
              <a:buNone/>
            </a:pPr>
            <a:r>
              <a:rPr b="0" i="1" lang="en" sz="1800">
                <a:solidFill>
                  <a:srgbClr val="434343"/>
                </a:solidFill>
              </a:rPr>
              <a:t>Lodge Website - &lt;LodgeWebsite&gt;</a:t>
            </a:r>
            <a:endParaRPr b="0" i="1" sz="1800">
              <a:solidFill>
                <a:srgbClr val="434343"/>
              </a:solidFill>
            </a:endParaRPr>
          </a:p>
          <a:p>
            <a:pPr indent="0" lvl="0" marL="0" rtl="0" algn="ctr">
              <a:spcBef>
                <a:spcPts val="0"/>
              </a:spcBef>
              <a:spcAft>
                <a:spcPts val="0"/>
              </a:spcAft>
              <a:buNone/>
            </a:pPr>
            <a:r>
              <a:rPr b="0" i="1" lang="en" sz="1800">
                <a:solidFill>
                  <a:srgbClr val="434343"/>
                </a:solidFill>
              </a:rPr>
              <a:t>National Website - oa-bsa.org</a:t>
            </a:r>
            <a:endParaRPr b="0" i="1" sz="18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675" y="2935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400">
                <a:latin typeface="Roboto Slab"/>
                <a:ea typeface="Roboto Slab"/>
                <a:cs typeface="Roboto Slab"/>
                <a:sym typeface="Roboto Slab"/>
              </a:rPr>
              <a:t>Introduction</a:t>
            </a:r>
            <a:r>
              <a:rPr b="1" lang="en" sz="2400">
                <a:latin typeface="Roboto Slab"/>
                <a:ea typeface="Roboto Slab"/>
                <a:cs typeface="Roboto Slab"/>
                <a:sym typeface="Roboto Slab"/>
              </a:rPr>
              <a:t> of Key &lt;Lodge/Chapter&gt; Administration</a:t>
            </a:r>
            <a:endParaRPr b="1" sz="2400">
              <a:latin typeface="Roboto Slab"/>
              <a:ea typeface="Roboto Slab"/>
              <a:cs typeface="Roboto Slab"/>
              <a:sym typeface="Roboto Slab"/>
            </a:endParaRPr>
          </a:p>
        </p:txBody>
      </p:sp>
      <p:sp>
        <p:nvSpPr>
          <p:cNvPr id="63" name="Google Shape;63;p14"/>
          <p:cNvSpPr txBox="1"/>
          <p:nvPr>
            <p:ph idx="1" type="body"/>
          </p:nvPr>
        </p:nvSpPr>
        <p:spPr>
          <a:xfrm>
            <a:off x="311675" y="1273700"/>
            <a:ext cx="8520600" cy="3295200"/>
          </a:xfrm>
          <a:prstGeom prst="rect">
            <a:avLst/>
          </a:prstGeom>
        </p:spPr>
        <p:txBody>
          <a:bodyPr anchorCtr="0" anchor="t" bIns="45700" lIns="91425" spcFirstLastPara="1" rIns="91425" wrap="square" tIns="45700">
            <a:noAutofit/>
          </a:bodyPr>
          <a:lstStyle/>
          <a:p>
            <a:pPr indent="-355600" lvl="0" marL="457200" rtl="0" algn="l">
              <a:spcBef>
                <a:spcPts val="640"/>
              </a:spcBef>
              <a:spcAft>
                <a:spcPts val="0"/>
              </a:spcAft>
              <a:buSzPts val="2000"/>
              <a:buFont typeface="Roboto Slab Light"/>
              <a:buChar char="•"/>
            </a:pPr>
            <a:r>
              <a:rPr lang="en" sz="2000">
                <a:latin typeface="Roboto Slab Light"/>
                <a:ea typeface="Roboto Slab Light"/>
                <a:cs typeface="Roboto Slab Light"/>
                <a:sym typeface="Roboto Slab Light"/>
              </a:rPr>
              <a:t>Lodge Chief - &lt;Insert Lodge Chief name&gt;</a:t>
            </a:r>
            <a:br>
              <a:rPr lang="en" sz="2000">
                <a:latin typeface="Roboto Slab Light"/>
                <a:ea typeface="Roboto Slab Light"/>
                <a:cs typeface="Roboto Slab Light"/>
                <a:sym typeface="Roboto Slab Light"/>
              </a:rPr>
            </a:br>
            <a:endParaRPr sz="2000">
              <a:latin typeface="Roboto Slab Light"/>
              <a:ea typeface="Roboto Slab Light"/>
              <a:cs typeface="Roboto Slab Light"/>
              <a:sym typeface="Roboto Slab Light"/>
            </a:endParaRPr>
          </a:p>
          <a:p>
            <a:pPr indent="-355600" lvl="0" marL="457200" rtl="0" algn="l">
              <a:spcBef>
                <a:spcPts val="0"/>
              </a:spcBef>
              <a:spcAft>
                <a:spcPts val="0"/>
              </a:spcAft>
              <a:buSzPts val="2000"/>
              <a:buFont typeface="Roboto Slab Light"/>
              <a:buChar char="•"/>
            </a:pPr>
            <a:r>
              <a:rPr lang="en" sz="2000">
                <a:latin typeface="Roboto Slab Light"/>
                <a:ea typeface="Roboto Slab Light"/>
                <a:cs typeface="Roboto Slab Light"/>
                <a:sym typeface="Roboto Slab Light"/>
              </a:rPr>
              <a:t>&lt;Insert additional Lodge/Chapter youth&gt;</a:t>
            </a:r>
            <a:br>
              <a:rPr lang="en" sz="2000">
                <a:latin typeface="Roboto Slab Light"/>
                <a:ea typeface="Roboto Slab Light"/>
                <a:cs typeface="Roboto Slab Light"/>
                <a:sym typeface="Roboto Slab Light"/>
              </a:rPr>
            </a:br>
            <a:endParaRPr sz="2000">
              <a:latin typeface="Roboto Slab Light"/>
              <a:ea typeface="Roboto Slab Light"/>
              <a:cs typeface="Roboto Slab Light"/>
              <a:sym typeface="Roboto Slab Light"/>
            </a:endParaRPr>
          </a:p>
          <a:p>
            <a:pPr indent="-355600" lvl="0" marL="457200" rtl="0" algn="l">
              <a:spcBef>
                <a:spcPts val="0"/>
              </a:spcBef>
              <a:spcAft>
                <a:spcPts val="0"/>
              </a:spcAft>
              <a:buSzPts val="2000"/>
              <a:buFont typeface="Roboto Slab Light"/>
              <a:buChar char="•"/>
            </a:pPr>
            <a:r>
              <a:rPr lang="en" sz="2000">
                <a:latin typeface="Roboto Slab Light"/>
                <a:ea typeface="Roboto Slab Light"/>
                <a:cs typeface="Roboto Slab Light"/>
                <a:sym typeface="Roboto Slab Light"/>
              </a:rPr>
              <a:t>Lodge Adviser - &lt;Insert Lodge Adviser name&gt;</a:t>
            </a:r>
            <a:br>
              <a:rPr lang="en" sz="2000">
                <a:latin typeface="Roboto Slab Light"/>
                <a:ea typeface="Roboto Slab Light"/>
                <a:cs typeface="Roboto Slab Light"/>
                <a:sym typeface="Roboto Slab Light"/>
              </a:rPr>
            </a:br>
            <a:endParaRPr sz="2000">
              <a:latin typeface="Roboto Slab Light"/>
              <a:ea typeface="Roboto Slab Light"/>
              <a:cs typeface="Roboto Slab Light"/>
              <a:sym typeface="Roboto Slab Light"/>
            </a:endParaRPr>
          </a:p>
          <a:p>
            <a:pPr indent="-355600" lvl="0" marL="457200" rtl="0" algn="l">
              <a:spcBef>
                <a:spcPts val="0"/>
              </a:spcBef>
              <a:spcAft>
                <a:spcPts val="0"/>
              </a:spcAft>
              <a:buSzPts val="2000"/>
              <a:buFont typeface="Roboto Slab Light"/>
              <a:buChar char="•"/>
            </a:pPr>
            <a:r>
              <a:rPr lang="en" sz="2000">
                <a:latin typeface="Roboto Slab Light"/>
                <a:ea typeface="Roboto Slab Light"/>
                <a:cs typeface="Roboto Slab Light"/>
                <a:sym typeface="Roboto Slab Light"/>
              </a:rPr>
              <a:t>&lt;Insert additional Lodge/Chapter advisers&gt;</a:t>
            </a:r>
            <a:endParaRPr sz="2000">
              <a:latin typeface="Roboto Slab Light"/>
              <a:ea typeface="Roboto Slab Light"/>
              <a:cs typeface="Roboto Slab Light"/>
              <a:sym typeface="Roboto Slab Light"/>
            </a:endParaRPr>
          </a:p>
        </p:txBody>
      </p:sp>
      <p:sp>
        <p:nvSpPr>
          <p:cNvPr id="64" name="Google Shape;64;p14"/>
          <p:cNvSpPr/>
          <p:nvPr/>
        </p:nvSpPr>
        <p:spPr>
          <a:xfrm>
            <a:off x="6659150" y="1421100"/>
            <a:ext cx="2025300" cy="23013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&lt;Insert Lodge Picture&gt;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4125"/>
            <a:ext cx="8520600" cy="572700"/>
          </a:xfrm>
          <a:prstGeom prst="rect">
            <a:avLst/>
          </a:prstGeom>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 sz="3000"/>
              <a:t>Important Information</a:t>
            </a:r>
            <a:endParaRPr sz="3000"/>
          </a:p>
        </p:txBody>
      </p:sp>
      <p:sp>
        <p:nvSpPr>
          <p:cNvPr id="70" name="Google Shape;70;p15"/>
          <p:cNvSpPr txBox="1"/>
          <p:nvPr>
            <p:ph idx="1" type="body"/>
          </p:nvPr>
        </p:nvSpPr>
        <p:spPr>
          <a:xfrm>
            <a:off x="311700" y="1256975"/>
            <a:ext cx="8520600" cy="34164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sz="2400"/>
              <a:t>My Lodge Name is &lt;Lodge Name&gt;.</a:t>
            </a:r>
            <a:endParaRPr sz="2400"/>
          </a:p>
          <a:p>
            <a:pPr indent="0" lvl="0" marL="0" rtl="0" algn="ctr">
              <a:spcBef>
                <a:spcPts val="640"/>
              </a:spcBef>
              <a:spcAft>
                <a:spcPts val="0"/>
              </a:spcAft>
              <a:buNone/>
            </a:pPr>
            <a:r>
              <a:rPr lang="en" sz="2400"/>
              <a:t>My Chapter is &lt;Chapter Name&gt;.</a:t>
            </a:r>
            <a:endParaRPr sz="2400"/>
          </a:p>
          <a:p>
            <a:pPr indent="0" lvl="0" marL="0" rtl="0" algn="ctr">
              <a:spcBef>
                <a:spcPts val="640"/>
              </a:spcBef>
              <a:spcAft>
                <a:spcPts val="0"/>
              </a:spcAft>
              <a:buNone/>
            </a:pPr>
            <a:r>
              <a:rPr lang="en" sz="2400"/>
              <a:t>My Chapter Meets at &lt;Chapter Meeting Info&gt;.</a:t>
            </a:r>
            <a:endParaRPr sz="2400"/>
          </a:p>
          <a:p>
            <a:pPr indent="0" lvl="0" marL="0" rtl="0" algn="ctr">
              <a:spcBef>
                <a:spcPts val="640"/>
              </a:spcBef>
              <a:spcAft>
                <a:spcPts val="0"/>
              </a:spcAft>
              <a:buNone/>
            </a:pPr>
            <a:r>
              <a:rPr lang="en" sz="2400"/>
              <a:t>My Ordeal Date is &lt;Ordeal Date&gt;.</a:t>
            </a:r>
            <a:endParaRPr sz="2400"/>
          </a:p>
          <a:p>
            <a:pPr indent="0" lvl="0" marL="0" rtl="0" algn="ctr">
              <a:spcBef>
                <a:spcPts val="640"/>
              </a:spcBef>
              <a:spcAft>
                <a:spcPts val="0"/>
              </a:spcAft>
              <a:buNone/>
            </a:pPr>
            <a:r>
              <a:rPr lang="en" sz="2400"/>
              <a:t>My Ordeal is going to be at &lt;Ordeal Location&gt;.</a:t>
            </a:r>
            <a:endParaRPr sz="2400"/>
          </a:p>
          <a:p>
            <a:pPr indent="0" lvl="0" marL="0" rtl="0" algn="ctr">
              <a:spcBef>
                <a:spcPts val="640"/>
              </a:spcBef>
              <a:spcAft>
                <a:spcPts val="0"/>
              </a:spcAft>
              <a:buNone/>
            </a:pPr>
            <a:r>
              <a:t/>
            </a:r>
            <a:endParaRPr sz="2400"/>
          </a:p>
          <a:p>
            <a:pPr indent="0" lvl="0" marL="0" rtl="0" algn="ctr">
              <a:spcBef>
                <a:spcPts val="640"/>
              </a:spcBef>
              <a:spcAft>
                <a:spcPts val="0"/>
              </a:spcAft>
              <a:buNone/>
            </a:pPr>
            <a:r>
              <a:rPr i="1" lang="en" sz="1200"/>
              <a:t>You may consider wr</a:t>
            </a:r>
            <a:r>
              <a:rPr i="1" lang="en" sz="1200"/>
              <a:t>iting this </a:t>
            </a:r>
            <a:r>
              <a:rPr i="1" lang="en" sz="1200"/>
              <a:t>information</a:t>
            </a:r>
            <a:r>
              <a:rPr i="1" lang="en" sz="1200"/>
              <a:t> down.</a:t>
            </a:r>
            <a:endParaRPr i="1" sz="1200"/>
          </a:p>
        </p:txBody>
      </p:sp>
      <p:sp>
        <p:nvSpPr>
          <p:cNvPr id="71" name="Google Shape;71;p15"/>
          <p:cNvSpPr/>
          <p:nvPr/>
        </p:nvSpPr>
        <p:spPr>
          <a:xfrm>
            <a:off x="261375" y="1474875"/>
            <a:ext cx="1731900" cy="692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&lt;Lodge Logo&gt;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73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3000">
                <a:latin typeface="Roboto Slab"/>
                <a:ea typeface="Roboto Slab"/>
                <a:cs typeface="Roboto Slab"/>
                <a:sym typeface="Roboto Slab"/>
              </a:rPr>
              <a:t>Background of the Order of the Arrow</a:t>
            </a:r>
            <a:endParaRPr b="1" sz="3000">
              <a:latin typeface="Roboto Slab"/>
              <a:ea typeface="Roboto Slab"/>
              <a:cs typeface="Roboto Slab"/>
              <a:sym typeface="Roboto Slab"/>
            </a:endParaRPr>
          </a:p>
        </p:txBody>
      </p:sp>
      <p:sp>
        <p:nvSpPr>
          <p:cNvPr id="77" name="Google Shape;77;p16"/>
          <p:cNvSpPr txBox="1"/>
          <p:nvPr>
            <p:ph idx="1" type="body"/>
          </p:nvPr>
        </p:nvSpPr>
        <p:spPr>
          <a:xfrm>
            <a:off x="390250" y="1175675"/>
            <a:ext cx="6689700" cy="3416400"/>
          </a:xfrm>
          <a:prstGeom prst="rect">
            <a:avLst/>
          </a:prstGeom>
        </p:spPr>
        <p:txBody>
          <a:bodyPr anchorCtr="0" anchor="t" bIns="45700" lIns="91425" spcFirstLastPara="1" rIns="91425" wrap="square" tIns="45700">
            <a:noAutofit/>
          </a:bodyPr>
          <a:lstStyle/>
          <a:p>
            <a:pPr indent="-349250" lvl="0" marL="457200" rtl="0" algn="l">
              <a:spcBef>
                <a:spcPts val="640"/>
              </a:spcBef>
              <a:spcAft>
                <a:spcPts val="0"/>
              </a:spcAft>
              <a:buSzPts val="1900"/>
              <a:buFont typeface="Roboto Slab Light"/>
              <a:buChar char="•"/>
            </a:pPr>
            <a:r>
              <a:rPr lang="en" sz="1900"/>
              <a:t>Founded in 1915 </a:t>
            </a:r>
            <a:r>
              <a:rPr lang="en" sz="1900"/>
              <a:t>by E. Urner Goodman and Carroll A. Edson</a:t>
            </a:r>
            <a:br>
              <a:rPr lang="en" sz="1900"/>
            </a:br>
            <a:endParaRPr sz="1900"/>
          </a:p>
          <a:p>
            <a:pPr indent="-349250" lvl="0" marL="457200" rtl="0" algn="l">
              <a:spcBef>
                <a:spcPts val="0"/>
              </a:spcBef>
              <a:spcAft>
                <a:spcPts val="0"/>
              </a:spcAft>
              <a:buSzPts val="1900"/>
              <a:buChar char="•"/>
            </a:pPr>
            <a:r>
              <a:rPr lang="en" sz="1900"/>
              <a:t>1934: Part of the </a:t>
            </a:r>
            <a:r>
              <a:rPr lang="en" sz="1900"/>
              <a:t>National Boy Scout program</a:t>
            </a:r>
            <a:br>
              <a:rPr lang="en" sz="1900"/>
            </a:br>
            <a:endParaRPr sz="1900"/>
          </a:p>
          <a:p>
            <a:pPr indent="-349250" lvl="0" marL="457200" rtl="0" algn="l">
              <a:spcBef>
                <a:spcPts val="0"/>
              </a:spcBef>
              <a:spcAft>
                <a:spcPts val="0"/>
              </a:spcAft>
              <a:buSzPts val="1900"/>
              <a:buChar char="•"/>
            </a:pPr>
            <a:r>
              <a:rPr lang="en" sz="1900"/>
              <a:t>1948: recognized as the BSA’s national brotherhood of honor campers</a:t>
            </a:r>
            <a:br>
              <a:rPr lang="en" sz="1900"/>
            </a:br>
            <a:endParaRPr sz="1900"/>
          </a:p>
          <a:p>
            <a:pPr indent="-349250" lvl="0" marL="457200" rtl="0" algn="l">
              <a:spcBef>
                <a:spcPts val="0"/>
              </a:spcBef>
              <a:spcAft>
                <a:spcPts val="0"/>
              </a:spcAft>
              <a:buSzPts val="1900"/>
              <a:buChar char="•"/>
            </a:pPr>
            <a:r>
              <a:rPr lang="en" sz="1900"/>
              <a:t>Conservation, high adventure, and servant-leadership as main pillars of the program.</a:t>
            </a:r>
            <a:endParaRPr sz="1900"/>
          </a:p>
        </p:txBody>
      </p:sp>
      <p:pic>
        <p:nvPicPr>
          <p:cNvPr id="78" name="Google Shape;78;p16"/>
          <p:cNvPicPr preferRelativeResize="0"/>
          <p:nvPr/>
        </p:nvPicPr>
        <p:blipFill>
          <a:blip r:embed="rId3">
            <a:alphaModFix/>
          </a:blip>
          <a:stretch>
            <a:fillRect/>
          </a:stretch>
        </p:blipFill>
        <p:spPr>
          <a:xfrm>
            <a:off x="7126394" y="845725"/>
            <a:ext cx="1820225" cy="1434676"/>
          </a:xfrm>
          <a:prstGeom prst="rect">
            <a:avLst/>
          </a:prstGeom>
          <a:noFill/>
          <a:ln>
            <a:noFill/>
          </a:ln>
        </p:spPr>
      </p:pic>
      <p:pic>
        <p:nvPicPr>
          <p:cNvPr id="79" name="Google Shape;79;p16"/>
          <p:cNvPicPr preferRelativeResize="0"/>
          <p:nvPr/>
        </p:nvPicPr>
        <p:blipFill>
          <a:blip r:embed="rId4">
            <a:alphaModFix/>
          </a:blip>
          <a:stretch>
            <a:fillRect/>
          </a:stretch>
        </p:blipFill>
        <p:spPr>
          <a:xfrm>
            <a:off x="7296125" y="2571749"/>
            <a:ext cx="1480775" cy="1688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329425"/>
            <a:ext cx="8520600" cy="572700"/>
          </a:xfrm>
          <a:prstGeom prst="rect">
            <a:avLst/>
          </a:prstGeom>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 sz="3000"/>
              <a:t>Mission of the Order of the Arrow</a:t>
            </a:r>
            <a:endParaRPr sz="3000"/>
          </a:p>
        </p:txBody>
      </p:sp>
      <p:sp>
        <p:nvSpPr>
          <p:cNvPr id="85" name="Google Shape;85;p17"/>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640"/>
              </a:spcBef>
              <a:spcAft>
                <a:spcPts val="0"/>
              </a:spcAft>
              <a:buNone/>
            </a:pPr>
            <a:r>
              <a:t/>
            </a:r>
            <a:endParaRPr sz="1900"/>
          </a:p>
          <a:p>
            <a:pPr indent="0" lvl="0" marL="0" marR="0" rtl="0" algn="ctr">
              <a:lnSpc>
                <a:spcPct val="100000"/>
              </a:lnSpc>
              <a:spcBef>
                <a:spcPts val="640"/>
              </a:spcBef>
              <a:spcAft>
                <a:spcPts val="0"/>
              </a:spcAft>
              <a:buNone/>
            </a:pPr>
            <a:r>
              <a:t/>
            </a:r>
            <a:endParaRPr sz="1900"/>
          </a:p>
          <a:p>
            <a:pPr indent="0" lvl="0" marL="0" marR="0" rtl="0" algn="ctr">
              <a:lnSpc>
                <a:spcPct val="100000"/>
              </a:lnSpc>
              <a:spcBef>
                <a:spcPts val="640"/>
              </a:spcBef>
              <a:spcAft>
                <a:spcPts val="0"/>
              </a:spcAft>
              <a:buNone/>
            </a:pPr>
            <a:r>
              <a:rPr lang="en" sz="1900"/>
              <a:t>The mission of the Order of the Arrow is to fulfill its purpose as an integral part of the Boy Scouts of America through positive youth leadership under the guidance of selected capable adults.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329425"/>
            <a:ext cx="8520600" cy="572700"/>
          </a:xfrm>
          <a:prstGeom prst="rect">
            <a:avLst/>
          </a:prstGeom>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 sz="3000"/>
              <a:t>Purpose</a:t>
            </a:r>
            <a:r>
              <a:rPr lang="en" sz="3000"/>
              <a:t> of the Order of the Arrow</a:t>
            </a:r>
            <a:endParaRPr sz="3000"/>
          </a:p>
        </p:txBody>
      </p:sp>
      <p:sp>
        <p:nvSpPr>
          <p:cNvPr id="91" name="Google Shape;91;p18"/>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lnSpc>
                <a:spcPct val="115000"/>
              </a:lnSpc>
              <a:spcBef>
                <a:spcPts val="800"/>
              </a:spcBef>
              <a:spcAft>
                <a:spcPts val="0"/>
              </a:spcAft>
              <a:buClr>
                <a:schemeClr val="dk1"/>
              </a:buClr>
              <a:buSzPts val="1100"/>
              <a:buFont typeface="Arial"/>
              <a:buNone/>
            </a:pPr>
            <a:r>
              <a:rPr lang="en" sz="1400">
                <a:solidFill>
                  <a:srgbClr val="333333"/>
                </a:solidFill>
              </a:rPr>
              <a:t>As Scouting’s National Honor Society, our purpose is to:</a:t>
            </a:r>
            <a:endParaRPr sz="1400">
              <a:solidFill>
                <a:srgbClr val="333333"/>
              </a:solidFill>
            </a:endParaRPr>
          </a:p>
          <a:p>
            <a:pPr indent="-317500" lvl="0" marL="457200" rtl="0" algn="l">
              <a:lnSpc>
                <a:spcPct val="115000"/>
              </a:lnSpc>
              <a:spcBef>
                <a:spcPts val="800"/>
              </a:spcBef>
              <a:spcAft>
                <a:spcPts val="0"/>
              </a:spcAft>
              <a:buClr>
                <a:srgbClr val="333333"/>
              </a:buClr>
              <a:buSzPts val="1400"/>
              <a:buFont typeface="Roboto Slab Light"/>
              <a:buChar char="●"/>
            </a:pPr>
            <a:r>
              <a:rPr lang="en" sz="1400">
                <a:solidFill>
                  <a:srgbClr val="333333"/>
                </a:solidFill>
              </a:rPr>
              <a:t>Recognize those who best exemplify the Scout Oath and Law in their daily lives and through that recognition cause others to conduct themselves in a way that warrants similar recognition.</a:t>
            </a:r>
            <a:endParaRPr sz="1400">
              <a:solidFill>
                <a:srgbClr val="333333"/>
              </a:solidFill>
            </a:endParaRPr>
          </a:p>
          <a:p>
            <a:pPr indent="-317500" lvl="0" marL="457200" rtl="0" algn="l">
              <a:lnSpc>
                <a:spcPct val="115000"/>
              </a:lnSpc>
              <a:spcBef>
                <a:spcPts val="0"/>
              </a:spcBef>
              <a:spcAft>
                <a:spcPts val="0"/>
              </a:spcAft>
              <a:buClr>
                <a:srgbClr val="333333"/>
              </a:buClr>
              <a:buSzPts val="1400"/>
              <a:buFont typeface="Roboto Slab Light"/>
              <a:buChar char="●"/>
            </a:pPr>
            <a:r>
              <a:rPr lang="en" sz="1400">
                <a:solidFill>
                  <a:srgbClr val="333333"/>
                </a:solidFill>
              </a:rPr>
              <a:t>Promote camping, responsible outdoor adventure, and environmental stewardship as essential components of every Scout’s experience, in the unit, year-round, and in summer camp.</a:t>
            </a:r>
            <a:endParaRPr sz="1400">
              <a:solidFill>
                <a:srgbClr val="333333"/>
              </a:solidFill>
            </a:endParaRPr>
          </a:p>
          <a:p>
            <a:pPr indent="-317500" lvl="0" marL="457200" rtl="0" algn="l">
              <a:lnSpc>
                <a:spcPct val="115000"/>
              </a:lnSpc>
              <a:spcBef>
                <a:spcPts val="0"/>
              </a:spcBef>
              <a:spcAft>
                <a:spcPts val="0"/>
              </a:spcAft>
              <a:buClr>
                <a:srgbClr val="333333"/>
              </a:buClr>
              <a:buSzPts val="1400"/>
              <a:buFont typeface="Roboto Slab Light"/>
              <a:buChar char="●"/>
            </a:pPr>
            <a:r>
              <a:rPr lang="en" sz="1400">
                <a:solidFill>
                  <a:srgbClr val="333333"/>
                </a:solidFill>
              </a:rPr>
              <a:t>Develop leaders with the willingness, character, spirit and ability to advance the activities of their units, our Brotherhood, Scouting, and ultimately our nation.</a:t>
            </a:r>
            <a:endParaRPr sz="1400">
              <a:solidFill>
                <a:srgbClr val="333333"/>
              </a:solidFill>
            </a:endParaRPr>
          </a:p>
          <a:p>
            <a:pPr indent="-317500" lvl="0" marL="457200" rtl="0" algn="l">
              <a:lnSpc>
                <a:spcPct val="115000"/>
              </a:lnSpc>
              <a:spcBef>
                <a:spcPts val="0"/>
              </a:spcBef>
              <a:spcAft>
                <a:spcPts val="0"/>
              </a:spcAft>
              <a:buClr>
                <a:srgbClr val="333333"/>
              </a:buClr>
              <a:buSzPts val="1400"/>
              <a:buFont typeface="Roboto Slab Light"/>
              <a:buChar char="●"/>
            </a:pPr>
            <a:r>
              <a:rPr lang="en" sz="1400">
                <a:solidFill>
                  <a:srgbClr val="333333"/>
                </a:solidFill>
              </a:rPr>
              <a:t>Crystallize the Scout habit of helpfulness into a life purpose of leadership in cheerful service to others.</a:t>
            </a:r>
            <a:endParaRPr sz="1400">
              <a:solidFill>
                <a:srgbClr val="333333"/>
              </a:solidFill>
            </a:endParaRPr>
          </a:p>
          <a:p>
            <a:pPr indent="0" lvl="0" marL="0" marR="0" rtl="0" algn="ctr">
              <a:lnSpc>
                <a:spcPct val="100000"/>
              </a:lnSpc>
              <a:spcBef>
                <a:spcPts val="800"/>
              </a:spcBef>
              <a:spcAft>
                <a:spcPts val="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8737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3600">
                <a:latin typeface="Roboto Slab"/>
                <a:ea typeface="Roboto Slab"/>
                <a:cs typeface="Roboto Slab"/>
                <a:sym typeface="Roboto Slab"/>
              </a:rPr>
              <a:t>Contemporary Order of the Arrow</a:t>
            </a:r>
            <a:endParaRPr b="1" sz="3600">
              <a:latin typeface="Roboto Slab"/>
              <a:ea typeface="Roboto Slab"/>
              <a:cs typeface="Roboto Slab"/>
              <a:sym typeface="Roboto Slab"/>
            </a:endParaRPr>
          </a:p>
        </p:txBody>
      </p:sp>
      <p:sp>
        <p:nvSpPr>
          <p:cNvPr id="97" name="Google Shape;97;p19"/>
          <p:cNvSpPr txBox="1"/>
          <p:nvPr>
            <p:ph idx="1" type="body"/>
          </p:nvPr>
        </p:nvSpPr>
        <p:spPr>
          <a:xfrm>
            <a:off x="448200" y="1266775"/>
            <a:ext cx="8384100" cy="3369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800"/>
              </a:spcBef>
              <a:spcAft>
                <a:spcPts val="0"/>
              </a:spcAft>
              <a:buSzPts val="2000"/>
              <a:buChar char="•"/>
            </a:pPr>
            <a:r>
              <a:rPr lang="en"/>
              <a:t>266</a:t>
            </a:r>
            <a:r>
              <a:rPr lang="en"/>
              <a:t> lodges - 45 sections - 4 regions</a:t>
            </a:r>
            <a:endParaRPr/>
          </a:p>
          <a:p>
            <a:pPr indent="-355600" lvl="0" marL="457200" rtl="0" algn="l">
              <a:spcBef>
                <a:spcPts val="0"/>
              </a:spcBef>
              <a:spcAft>
                <a:spcPts val="0"/>
              </a:spcAft>
              <a:buSzPts val="2000"/>
              <a:buChar char="•"/>
            </a:pPr>
            <a:r>
              <a:rPr lang="en"/>
              <a:t>Open to all Scouting programs (Scouts BSA Troop, Sea Scout Ships, Venturing Crews)</a:t>
            </a:r>
            <a:endParaRPr/>
          </a:p>
          <a:p>
            <a:pPr indent="-355600" lvl="0" marL="457200" rtl="0" algn="l">
              <a:lnSpc>
                <a:spcPct val="115000"/>
              </a:lnSpc>
              <a:spcBef>
                <a:spcPts val="0"/>
              </a:spcBef>
              <a:spcAft>
                <a:spcPts val="0"/>
              </a:spcAft>
              <a:buSzPts val="2000"/>
              <a:buChar char="•"/>
            </a:pPr>
            <a:r>
              <a:rPr lang="en"/>
              <a:t>Leadership positions and voting rights for under 21.  </a:t>
            </a:r>
            <a:endParaRPr/>
          </a:p>
          <a:p>
            <a:pPr indent="-355600" lvl="0" marL="457200" rtl="0" algn="l">
              <a:lnSpc>
                <a:spcPct val="115000"/>
              </a:lnSpc>
              <a:spcBef>
                <a:spcPts val="0"/>
              </a:spcBef>
              <a:spcAft>
                <a:spcPts val="0"/>
              </a:spcAft>
              <a:buSzPts val="2000"/>
              <a:buChar char="•"/>
            </a:pPr>
            <a:r>
              <a:rPr lang="en"/>
              <a:t>Brotherhood, Cheerfulness, and Service </a:t>
            </a:r>
            <a:endParaRPr/>
          </a:p>
          <a:p>
            <a:pPr indent="-355600" lvl="0" marL="457200" rtl="0" algn="l">
              <a:lnSpc>
                <a:spcPct val="115000"/>
              </a:lnSpc>
              <a:spcBef>
                <a:spcPts val="0"/>
              </a:spcBef>
              <a:spcAft>
                <a:spcPts val="0"/>
              </a:spcAft>
              <a:buSzPts val="2000"/>
              <a:buChar char="•"/>
            </a:pPr>
            <a:r>
              <a:rPr lang="en"/>
              <a:t>Leadership and Character Development </a:t>
            </a:r>
            <a:endParaRPr/>
          </a:p>
          <a:p>
            <a:pPr indent="0" lvl="0" marL="0" rtl="0" algn="l">
              <a:spcBef>
                <a:spcPts val="800"/>
              </a:spcBef>
              <a:spcAft>
                <a:spcPts val="0"/>
              </a:spcAft>
              <a:buNone/>
            </a:pPr>
            <a:r>
              <a:t/>
            </a:r>
            <a:endParaRPr/>
          </a:p>
        </p:txBody>
      </p:sp>
      <p:pic>
        <p:nvPicPr>
          <p:cNvPr id="98" name="Google Shape;98;p19"/>
          <p:cNvPicPr preferRelativeResize="0"/>
          <p:nvPr/>
        </p:nvPicPr>
        <p:blipFill>
          <a:blip r:embed="rId3">
            <a:alphaModFix/>
          </a:blip>
          <a:stretch>
            <a:fillRect/>
          </a:stretch>
        </p:blipFill>
        <p:spPr>
          <a:xfrm>
            <a:off x="6469625" y="2903975"/>
            <a:ext cx="1851425" cy="1033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282500"/>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600"/>
              <a:t>The Honors</a:t>
            </a:r>
            <a:endParaRPr sz="3600"/>
          </a:p>
        </p:txBody>
      </p:sp>
      <p:sp>
        <p:nvSpPr>
          <p:cNvPr id="104" name="Google Shape;104;p20"/>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
                <a:latin typeface="Roboto Slab"/>
                <a:ea typeface="Roboto Slab"/>
                <a:cs typeface="Roboto Slab"/>
                <a:sym typeface="Roboto Slab"/>
              </a:rPr>
              <a:t>Induction - called the Ordeal Honor.</a:t>
            </a:r>
            <a:br>
              <a:rPr b="1" lang="en">
                <a:latin typeface="Roboto Slab"/>
                <a:ea typeface="Roboto Slab"/>
                <a:cs typeface="Roboto Slab"/>
                <a:sym typeface="Roboto Slab"/>
              </a:rPr>
            </a:br>
            <a:endParaRPr/>
          </a:p>
          <a:p>
            <a:pPr indent="-355600" lvl="0" marL="457200" rtl="0" algn="l">
              <a:lnSpc>
                <a:spcPct val="115000"/>
              </a:lnSpc>
              <a:spcBef>
                <a:spcPts val="0"/>
              </a:spcBef>
              <a:spcAft>
                <a:spcPts val="0"/>
              </a:spcAft>
              <a:buSzPts val="2000"/>
              <a:buChar char="•"/>
            </a:pPr>
            <a:r>
              <a:rPr lang="en"/>
              <a:t>4 challenges of the Ordeal:</a:t>
            </a:r>
            <a:endParaRPr/>
          </a:p>
          <a:p>
            <a:pPr indent="-355600" lvl="1" marL="914400" rtl="0" algn="l">
              <a:lnSpc>
                <a:spcPct val="115000"/>
              </a:lnSpc>
              <a:spcBef>
                <a:spcPts val="0"/>
              </a:spcBef>
              <a:spcAft>
                <a:spcPts val="0"/>
              </a:spcAft>
              <a:buSzPts val="2000"/>
              <a:buChar char="–"/>
            </a:pPr>
            <a:r>
              <a:rPr lang="en"/>
              <a:t>Scant Food</a:t>
            </a:r>
            <a:endParaRPr/>
          </a:p>
          <a:p>
            <a:pPr indent="-355600" lvl="1" marL="914400" rtl="0" algn="l">
              <a:lnSpc>
                <a:spcPct val="115000"/>
              </a:lnSpc>
              <a:spcBef>
                <a:spcPts val="0"/>
              </a:spcBef>
              <a:spcAft>
                <a:spcPts val="0"/>
              </a:spcAft>
              <a:buSzPts val="2000"/>
              <a:buChar char="–"/>
            </a:pPr>
            <a:r>
              <a:rPr lang="en"/>
              <a:t>Silent Thought</a:t>
            </a:r>
            <a:endParaRPr/>
          </a:p>
          <a:p>
            <a:pPr indent="-355600" lvl="1" marL="914400" rtl="0" algn="l">
              <a:lnSpc>
                <a:spcPct val="115000"/>
              </a:lnSpc>
              <a:spcBef>
                <a:spcPts val="0"/>
              </a:spcBef>
              <a:spcAft>
                <a:spcPts val="0"/>
              </a:spcAft>
              <a:buSzPts val="2000"/>
              <a:buChar char="–"/>
            </a:pPr>
            <a:r>
              <a:rPr lang="en"/>
              <a:t>Night Alone</a:t>
            </a:r>
            <a:endParaRPr/>
          </a:p>
          <a:p>
            <a:pPr indent="-355600" lvl="1" marL="914400" rtl="0" algn="l">
              <a:lnSpc>
                <a:spcPct val="115000"/>
              </a:lnSpc>
              <a:spcBef>
                <a:spcPts val="0"/>
              </a:spcBef>
              <a:spcAft>
                <a:spcPts val="0"/>
              </a:spcAft>
              <a:buSzPts val="2000"/>
              <a:buChar char="–"/>
            </a:pPr>
            <a:r>
              <a:rPr lang="en"/>
              <a:t>Arduous Labor (Service)</a:t>
            </a:r>
            <a:endParaRPr/>
          </a:p>
        </p:txBody>
      </p:sp>
      <p:pic>
        <p:nvPicPr>
          <p:cNvPr id="105" name="Google Shape;105;p20"/>
          <p:cNvPicPr preferRelativeResize="0"/>
          <p:nvPr/>
        </p:nvPicPr>
        <p:blipFill>
          <a:blip r:embed="rId3">
            <a:alphaModFix/>
          </a:blip>
          <a:stretch>
            <a:fillRect/>
          </a:stretch>
        </p:blipFill>
        <p:spPr>
          <a:xfrm>
            <a:off x="6081150" y="1325275"/>
            <a:ext cx="2857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