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98" r:id="rId2"/>
    <p:sldId id="256" r:id="rId3"/>
    <p:sldId id="264" r:id="rId4"/>
    <p:sldId id="265" r:id="rId5"/>
    <p:sldId id="266" r:id="rId6"/>
    <p:sldId id="267" r:id="rId7"/>
    <p:sldId id="268" r:id="rId8"/>
    <p:sldId id="269" r:id="rId9"/>
    <p:sldId id="270" r:id="rId10"/>
    <p:sldId id="288" r:id="rId11"/>
    <p:sldId id="271" r:id="rId12"/>
    <p:sldId id="290" r:id="rId13"/>
    <p:sldId id="275" r:id="rId14"/>
    <p:sldId id="274" r:id="rId15"/>
    <p:sldId id="276" r:id="rId16"/>
    <p:sldId id="303" r:id="rId17"/>
    <p:sldId id="278" r:id="rId18"/>
    <p:sldId id="277" r:id="rId19"/>
    <p:sldId id="279" r:id="rId20"/>
    <p:sldId id="280" r:id="rId21"/>
    <p:sldId id="281" r:id="rId22"/>
    <p:sldId id="282" r:id="rId23"/>
    <p:sldId id="283" r:id="rId24"/>
    <p:sldId id="302" r:id="rId25"/>
    <p:sldId id="284" r:id="rId26"/>
    <p:sldId id="305" r:id="rId27"/>
    <p:sldId id="294" r:id="rId28"/>
    <p:sldId id="304" r:id="rId29"/>
    <p:sldId id="286" r:id="rId30"/>
    <p:sldId id="287"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The Vigil Nomination and Selection Process" id="{E374429D-F3CC-4D77-970A-CD5FC42202EC}">
          <p14:sldIdLst>
            <p14:sldId id="298"/>
            <p14:sldId id="256"/>
          </p14:sldIdLst>
        </p14:section>
        <p14:section name="Chapter Vigil Nomination Process" id="{6857349A-3260-4823-9F69-26925E7015CD}">
          <p14:sldIdLst>
            <p14:sldId id="264"/>
            <p14:sldId id="265"/>
            <p14:sldId id="266"/>
            <p14:sldId id="267"/>
            <p14:sldId id="268"/>
            <p14:sldId id="269"/>
            <p14:sldId id="270"/>
            <p14:sldId id="288"/>
            <p14:sldId id="271"/>
            <p14:sldId id="290"/>
            <p14:sldId id="275"/>
            <p14:sldId id="274"/>
            <p14:sldId id="276"/>
            <p14:sldId id="303"/>
          </p14:sldIdLst>
        </p14:section>
        <p14:section name="Lodge Vigil Selection Process" id="{C8135E91-4281-4EF1-B99B-B001A8A86862}">
          <p14:sldIdLst>
            <p14:sldId id="278"/>
            <p14:sldId id="277"/>
            <p14:sldId id="279"/>
            <p14:sldId id="280"/>
            <p14:sldId id="281"/>
          </p14:sldIdLst>
        </p14:section>
        <p14:section name="After the Selections" id="{96A7F53B-2993-4047-A629-F7A2800AF4DA}">
          <p14:sldIdLst>
            <p14:sldId id="282"/>
            <p14:sldId id="283"/>
            <p14:sldId id="302"/>
            <p14:sldId id="284"/>
            <p14:sldId id="305"/>
            <p14:sldId id="294"/>
            <p14:sldId id="304"/>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A1E7"/>
    <a:srgbClr val="0074EF"/>
    <a:srgbClr val="005AA3"/>
    <a:srgbClr val="CF0031"/>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84271" autoAdjust="0"/>
  </p:normalViewPr>
  <p:slideViewPr>
    <p:cSldViewPr snapToGrid="0" snapToObjects="1">
      <p:cViewPr varScale="1">
        <p:scale>
          <a:sx n="58" d="100"/>
          <a:sy n="58" d="100"/>
        </p:scale>
        <p:origin x="146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54BE348F-89D4-4433-9D35-D9DAF19D0A26}" type="datetime1">
              <a:rPr lang="en-US"/>
              <a:pPr>
                <a:defRPr/>
              </a:pPr>
              <a:t>1/18/2023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35038C76-61A5-4576-BEE2-EFEA6ECC10C6}" type="slidenum">
              <a:rPr lang="en-US"/>
              <a:pPr>
                <a:defRPr/>
              </a:pPr>
              <a:t>‹#›</a:t>
            </a:fld>
            <a:endParaRPr lang="en-US" dirty="0"/>
          </a:p>
        </p:txBody>
      </p:sp>
    </p:spTree>
    <p:extLst>
      <p:ext uri="{BB962C8B-B14F-4D97-AF65-F5344CB8AC3E}">
        <p14:creationId xmlns:p14="http://schemas.microsoft.com/office/powerpoint/2010/main" val="283140107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2FD2F8FF-8D0F-4428-AC90-B1822E4BB9C2}" type="datetime1">
              <a:rPr lang="en-US"/>
              <a:pPr>
                <a:defRPr/>
              </a:pPr>
              <a:t>1/18/2023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1EB329E6-5BC0-463F-9124-AC1EA52B12AB}" type="slidenum">
              <a:rPr lang="en-US"/>
              <a:pPr>
                <a:defRPr/>
              </a:pPr>
              <a:t>‹#›</a:t>
            </a:fld>
            <a:endParaRPr lang="en-US" dirty="0"/>
          </a:p>
        </p:txBody>
      </p:sp>
    </p:spTree>
    <p:extLst>
      <p:ext uri="{BB962C8B-B14F-4D97-AF65-F5344CB8AC3E}">
        <p14:creationId xmlns:p14="http://schemas.microsoft.com/office/powerpoint/2010/main" val="738990534"/>
      </p:ext>
    </p:extLst>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105" charset="-128"/>
                <a:cs typeface="+mn-cs"/>
              </a:rPr>
              <a:t>You could use this to speak to the issue that this is a collaborative effort; it’s a lodge responsibility, but the lodge needs help from the chapters to accomplish this lodge responsibility.  National Order of the Arrow rules for the Lodge Nominating Committee (a.k.a. Vigil Selection Committee) also apply to Chapter Nominating Committees.</a:t>
            </a:r>
          </a:p>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a:t>
            </a:fld>
            <a:endParaRPr lang="en-US" dirty="0"/>
          </a:p>
        </p:txBody>
      </p:sp>
    </p:spTree>
    <p:extLst>
      <p:ext uri="{BB962C8B-B14F-4D97-AF65-F5344CB8AC3E}">
        <p14:creationId xmlns:p14="http://schemas.microsoft.com/office/powerpoint/2010/main" val="2236252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23</a:t>
            </a:fld>
            <a:endParaRPr lang="en-US" dirty="0"/>
          </a:p>
        </p:txBody>
      </p:sp>
    </p:spTree>
    <p:extLst>
      <p:ext uri="{BB962C8B-B14F-4D97-AF65-F5344CB8AC3E}">
        <p14:creationId xmlns:p14="http://schemas.microsoft.com/office/powerpoint/2010/main" val="2005745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27</a:t>
            </a:fld>
            <a:endParaRPr lang="en-US" dirty="0"/>
          </a:p>
        </p:txBody>
      </p:sp>
    </p:spTree>
    <p:extLst>
      <p:ext uri="{BB962C8B-B14F-4D97-AF65-F5344CB8AC3E}">
        <p14:creationId xmlns:p14="http://schemas.microsoft.com/office/powerpoint/2010/main" val="225292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28</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Verbal announcement to make the committee not too large (odd</a:t>
            </a:r>
            <a:r>
              <a:rPr lang="en-US" baseline="0" dirty="0"/>
              <a:t> number if possible)</a:t>
            </a:r>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5</a:t>
            </a:fld>
            <a:endParaRPr lang="en-US" dirty="0"/>
          </a:p>
        </p:txBody>
      </p:sp>
    </p:spTree>
    <p:extLst>
      <p:ext uri="{BB962C8B-B14F-4D97-AF65-F5344CB8AC3E}">
        <p14:creationId xmlns:p14="http://schemas.microsoft.com/office/powerpoint/2010/main" val="3089442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6</a:t>
            </a:fld>
            <a:endParaRPr lang="en-US" dirty="0"/>
          </a:p>
        </p:txBody>
      </p:sp>
    </p:spTree>
    <p:extLst>
      <p:ext uri="{BB962C8B-B14F-4D97-AF65-F5344CB8AC3E}">
        <p14:creationId xmlns:p14="http://schemas.microsoft.com/office/powerpoint/2010/main" val="2042478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they can</a:t>
            </a:r>
            <a:r>
              <a:rPr lang="en-US" baseline="0" dirty="0"/>
              <a:t> also use Survey letters from people who know them out of scouting so that we can get a clear picture of the person. </a:t>
            </a:r>
            <a:endParaRPr lang="en-US" dirty="0"/>
          </a:p>
        </p:txBody>
      </p:sp>
      <p:sp>
        <p:nvSpPr>
          <p:cNvPr id="4" name="Slide Number Placeholder 3"/>
          <p:cNvSpPr>
            <a:spLocks noGrp="1"/>
          </p:cNvSpPr>
          <p:nvPr>
            <p:ph type="sldNum" sz="quarter" idx="10"/>
          </p:nvPr>
        </p:nvSpPr>
        <p:spPr/>
        <p:txBody>
          <a:bodyPr/>
          <a:lstStyle/>
          <a:p>
            <a:fld id="{5A78E3B5-5D3F-41CF-B62C-2B9C4D4EC4BD}" type="slidenum">
              <a:rPr lang="en-US" smtClean="0"/>
              <a:pPr/>
              <a:t>9</a:t>
            </a:fld>
            <a:endParaRPr lang="en-US" dirty="0"/>
          </a:p>
        </p:txBody>
      </p:sp>
    </p:spTree>
    <p:extLst>
      <p:ext uri="{BB962C8B-B14F-4D97-AF65-F5344CB8AC3E}">
        <p14:creationId xmlns:p14="http://schemas.microsoft.com/office/powerpoint/2010/main" val="967077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4"/>
          </p:nvPr>
        </p:nvSpPr>
        <p:spPr/>
        <p:txBody>
          <a:bodyPr/>
          <a:lstStyle/>
          <a:p>
            <a:pPr>
              <a:defRPr/>
            </a:pPr>
            <a:endParaRPr lang="en-US" dirty="0"/>
          </a:p>
        </p:txBody>
      </p:sp>
      <p:sp>
        <p:nvSpPr>
          <p:cNvPr id="6" name="Slide Number Placeholder 5"/>
          <p:cNvSpPr>
            <a:spLocks noGrp="1"/>
          </p:cNvSpPr>
          <p:nvPr>
            <p:ph type="sldNum" sz="quarter" idx="5"/>
          </p:nvPr>
        </p:nvSpPr>
        <p:spPr/>
        <p:txBody>
          <a:bodyPr/>
          <a:lstStyle/>
          <a:p>
            <a:pPr>
              <a:defRPr/>
            </a:pPr>
            <a:fld id="{1EB329E6-5BC0-463F-9124-AC1EA52B12AB}" type="slidenum">
              <a:rPr lang="en-US" smtClean="0"/>
              <a:pPr>
                <a:defRPr/>
              </a:pPr>
              <a:t>11</a:t>
            </a:fld>
            <a:endParaRPr lang="en-US" dirty="0"/>
          </a:p>
        </p:txBody>
      </p:sp>
    </p:spTree>
    <p:extLst>
      <p:ext uri="{BB962C8B-B14F-4D97-AF65-F5344CB8AC3E}">
        <p14:creationId xmlns:p14="http://schemas.microsoft.com/office/powerpoint/2010/main" val="91862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12</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a:t>
            </a:r>
            <a:r>
              <a:rPr lang="en-US" baseline="0" dirty="0"/>
              <a:t> up the possibility of electronic submission.</a:t>
            </a:r>
            <a:endParaRPr lang="en-US" dirty="0"/>
          </a:p>
        </p:txBody>
      </p:sp>
      <p:sp>
        <p:nvSpPr>
          <p:cNvPr id="4" name="Slide Number Placeholder 3"/>
          <p:cNvSpPr>
            <a:spLocks noGrp="1"/>
          </p:cNvSpPr>
          <p:nvPr>
            <p:ph type="sldNum" sz="quarter" idx="10"/>
          </p:nvPr>
        </p:nvSpPr>
        <p:spPr/>
        <p:txBody>
          <a:bodyPr/>
          <a:lstStyle/>
          <a:p>
            <a:fld id="{5A78E3B5-5D3F-41CF-B62C-2B9C4D4EC4BD}" type="slidenum">
              <a:rPr lang="en-US" smtClean="0"/>
              <a:pPr/>
              <a:t>15</a:t>
            </a:fld>
            <a:endParaRPr lang="en-US" dirty="0"/>
          </a:p>
        </p:txBody>
      </p:sp>
    </p:spTree>
    <p:extLst>
      <p:ext uri="{BB962C8B-B14F-4D97-AF65-F5344CB8AC3E}">
        <p14:creationId xmlns:p14="http://schemas.microsoft.com/office/powerpoint/2010/main" val="4067780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16</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plan to have this to each chapter</a:t>
            </a:r>
            <a:r>
              <a:rPr lang="en-US" baseline="0" dirty="0"/>
              <a:t> in June.</a:t>
            </a:r>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1/18/2023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22</a:t>
            </a:fld>
            <a:endParaRPr lang="en-US" dirty="0"/>
          </a:p>
        </p:txBody>
      </p:sp>
    </p:spTree>
    <p:extLst>
      <p:ext uri="{BB962C8B-B14F-4D97-AF65-F5344CB8AC3E}">
        <p14:creationId xmlns:p14="http://schemas.microsoft.com/office/powerpoint/2010/main" val="24058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2110257"/>
          </a:xfrm>
          <a:prstGeom prst="rect">
            <a:avLst/>
          </a:prstGeom>
        </p:spPr>
        <p:txBody>
          <a:bodyPr rtlCol="0">
            <a:noAutofit/>
          </a:bodyPr>
          <a:lstStyle>
            <a:lvl1pPr>
              <a:defRPr sz="4000"/>
            </a:lvl1p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9B3F8475-A236-46E4-B08D-1EAD4BC5D17F}"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11210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8686800" y="6508750"/>
            <a:ext cx="412750" cy="365125"/>
          </a:xfrm>
        </p:spPr>
        <p:txBody>
          <a:bodyPr/>
          <a:lstStyle>
            <a:lvl1pPr>
              <a:defRPr/>
            </a:lvl1pPr>
          </a:lstStyle>
          <a:p>
            <a:pPr>
              <a:defRPr/>
            </a:pPr>
            <a:fld id="{C8CD8A2B-D760-4327-AF94-8AB3FBA396DB}" type="slidenum">
              <a:rPr lang="en-US"/>
              <a:pPr>
                <a:defRPr/>
              </a:pPr>
              <a:t>‹#›</a:t>
            </a:fld>
            <a:endParaRPr lang="en-US" dirty="0"/>
          </a:p>
        </p:txBody>
      </p:sp>
      <p:sp>
        <p:nvSpPr>
          <p:cNvPr id="5"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34432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08177" y="1600200"/>
            <a:ext cx="30020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10153" y="1600200"/>
            <a:ext cx="30766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30F94DD-19C8-4782-A565-6D0AB04F0068}"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40155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679608"/>
            <a:ext cx="296734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10042" y="2319370"/>
            <a:ext cx="296734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80155" y="1679608"/>
            <a:ext cx="30066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80155" y="2319370"/>
            <a:ext cx="3006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2105E3E3-6FAF-431B-ACAB-24DE2E3AF9E2}" type="slidenum">
              <a:rPr lang="en-US"/>
              <a:pPr>
                <a:defRPr/>
              </a:pPr>
              <a:t>‹#›</a:t>
            </a:fld>
            <a:endParaRPr lang="en-US" dirty="0"/>
          </a:p>
        </p:txBody>
      </p:sp>
      <p:sp>
        <p:nvSpPr>
          <p:cNvPr id="8"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4027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4D5454D-7387-4D08-ADF4-AD76E2C6D2E7}"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82526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B3AFC37-DA7A-474F-AD07-DBC5081AFC34}" type="slidenum">
              <a:rPr lang="en-US"/>
              <a:pPr>
                <a:defRPr/>
              </a:pPr>
              <a:t>‹#›</a:t>
            </a:fld>
            <a:endParaRPr lang="en-US" dirty="0"/>
          </a:p>
        </p:txBody>
      </p:sp>
      <p:sp>
        <p:nvSpPr>
          <p:cNvPr id="3"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2725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42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42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A0B56B1-4A13-4B2A-B5F9-5B16899B9101}"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41484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pic>
        <p:nvPicPr>
          <p:cNvPr id="1026" name="Picture 13" descr="AnnivGrStandard_White.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386013" y="6473825"/>
            <a:ext cx="1831975"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408238" y="274638"/>
            <a:ext cx="62023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2408238" y="1600200"/>
            <a:ext cx="62785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29375"/>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ea typeface="ＭＳ Ｐゴシック" pitchFamily="-105" charset="-128"/>
                <a:cs typeface="+mn-cs"/>
              </a:defRPr>
            </a:lvl1pPr>
          </a:lstStyle>
          <a:p>
            <a:pPr>
              <a:defRPr/>
            </a:pPr>
            <a:fld id="{1B2F21C7-B226-489C-B183-B8028742036D}" type="slidenum">
              <a:rPr lang="en-US"/>
              <a:pPr>
                <a:defRPr/>
              </a:pPr>
              <a:t>‹#›</a:t>
            </a:fld>
            <a:endParaRPr lang="en-US" dirty="0"/>
          </a:p>
        </p:txBody>
      </p:sp>
      <p:sp>
        <p:nvSpPr>
          <p:cNvPr id="12" name="Date Placeholder 3"/>
          <p:cNvSpPr>
            <a:spLocks noGrp="1"/>
          </p:cNvSpPr>
          <p:nvPr>
            <p:ph type="dt" sz="half" idx="2"/>
          </p:nvPr>
        </p:nvSpPr>
        <p:spPr>
          <a:xfrm>
            <a:off x="5503863" y="6429375"/>
            <a:ext cx="1855787"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05" charset="0"/>
                <a:ea typeface="ＭＳ Ｐゴシック" pitchFamily="-105" charset="-128"/>
                <a:cs typeface="+mn-cs"/>
              </a:defRPr>
            </a:lvl1pPr>
          </a:lstStyle>
          <a:p>
            <a:pPr>
              <a:defRPr/>
            </a:pPr>
            <a:r>
              <a:rPr lang="en-US" dirty="0"/>
              <a:t>12/31/2012</a:t>
            </a:r>
          </a:p>
        </p:txBody>
      </p:sp>
    </p:spTree>
  </p:cSld>
  <p:clrMap bg1="lt1" tx1="dk1" bg2="lt2" tx2="dk2" accent1="accent1" accent2="accent2" accent3="accent3" accent4="accent4" accent5="accent5" accent6="accent6" hlink="hlink" folHlink="folHlink"/>
  <p:sldLayoutIdLst>
    <p:sldLayoutId id="2147483681" r:id="rId1"/>
    <p:sldLayoutId id="2147483687" r:id="rId2"/>
    <p:sldLayoutId id="2147483682" r:id="rId3"/>
    <p:sldLayoutId id="2147483683" r:id="rId4"/>
    <p:sldLayoutId id="2147483684" r:id="rId5"/>
    <p:sldLayoutId id="2147483685" r:id="rId6"/>
    <p:sldLayoutId id="2147483686" r:id="rId7"/>
  </p:sldLayoutIdLst>
  <p:hf hdr="0" dt="0"/>
  <p:txStyles>
    <p:titleStyle>
      <a:lvl1pPr algn="l" defTabSz="457200" rtl="0" eaLnBrk="1" fontAlgn="base" hangingPunct="1">
        <a:spcBef>
          <a:spcPct val="0"/>
        </a:spcBef>
        <a:spcAft>
          <a:spcPct val="0"/>
        </a:spcAft>
        <a:defRPr sz="3200" b="1" kern="1200">
          <a:solidFill>
            <a:schemeClr val="bg1"/>
          </a:solidFill>
          <a:latin typeface="Helvetica"/>
          <a:ea typeface="ＭＳ Ｐゴシック" pitchFamily="-105" charset="-128"/>
          <a:cs typeface="+mj-cs"/>
        </a:defRPr>
      </a:lvl1pPr>
      <a:lvl2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2pPr>
      <a:lvl3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3pPr>
      <a:lvl4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4pPr>
      <a:lvl5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5pPr>
      <a:lvl6pPr marL="4572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6pPr>
      <a:lvl7pPr marL="9144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7pPr>
      <a:lvl8pPr marL="13716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8pPr>
      <a:lvl9pPr marL="18288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9pPr>
    </p:titleStyle>
    <p:bodyStyle>
      <a:lvl1pPr marL="342900" indent="-342900" algn="l" defTabSz="457200" rtl="0" eaLnBrk="1" fontAlgn="base" hangingPunct="1">
        <a:spcBef>
          <a:spcPct val="20000"/>
        </a:spcBef>
        <a:spcAft>
          <a:spcPct val="0"/>
        </a:spcAft>
        <a:buFont typeface="Arial" charset="0"/>
        <a:buChar char="•"/>
        <a:defRPr sz="2400" b="1" kern="1200">
          <a:solidFill>
            <a:srgbClr val="FFFFFF"/>
          </a:solidFill>
          <a:latin typeface="Helvetica"/>
          <a:ea typeface="ＭＳ Ｐゴシック" pitchFamily="-105" charset="-128"/>
          <a:cs typeface="+mn-cs"/>
        </a:defRPr>
      </a:lvl1pPr>
      <a:lvl2pPr marL="742950" indent="-285750" algn="l" defTabSz="457200" rtl="0" eaLnBrk="1" fontAlgn="base" hangingPunct="1">
        <a:spcBef>
          <a:spcPct val="20000"/>
        </a:spcBef>
        <a:spcAft>
          <a:spcPct val="0"/>
        </a:spcAft>
        <a:buFont typeface="Arial" charset="0"/>
        <a:buChar char="–"/>
        <a:defRPr sz="2000" kern="1200">
          <a:solidFill>
            <a:srgbClr val="FFFFFF"/>
          </a:solidFill>
          <a:latin typeface="Helvetica"/>
          <a:ea typeface="ＭＳ Ｐゴシック" pitchFamily="-105" charset="-128"/>
          <a:cs typeface="+mn-cs"/>
        </a:defRPr>
      </a:lvl2pPr>
      <a:lvl3pPr marL="1143000" indent="-228600" algn="l" defTabSz="457200" rtl="0" eaLnBrk="1" fontAlgn="base" hangingPunct="1">
        <a:spcBef>
          <a:spcPct val="20000"/>
        </a:spcBef>
        <a:spcAft>
          <a:spcPct val="0"/>
        </a:spcAft>
        <a:buFont typeface="Arial" charset="0"/>
        <a:buChar char="•"/>
        <a:defRPr kern="1200">
          <a:solidFill>
            <a:srgbClr val="FFFFFF"/>
          </a:solidFill>
          <a:latin typeface="Helvetica"/>
          <a:ea typeface="ＭＳ Ｐゴシック" pitchFamily="-105" charset="-128"/>
          <a:cs typeface="+mn-cs"/>
        </a:defRPr>
      </a:lvl3pPr>
      <a:lvl4pPr marL="1600200" indent="-228600" algn="l" defTabSz="457200" rtl="0" eaLnBrk="1" fontAlgn="base" hangingPunct="1">
        <a:spcBef>
          <a:spcPct val="20000"/>
        </a:spcBef>
        <a:spcAft>
          <a:spcPct val="0"/>
        </a:spcAft>
        <a:buFont typeface="Arial" charset="0"/>
        <a:buChar char="–"/>
        <a:defRPr sz="1400" b="1" i="1" kern="1200">
          <a:solidFill>
            <a:srgbClr val="FFFFFF"/>
          </a:solidFill>
          <a:latin typeface="Helvetica"/>
          <a:ea typeface="ＭＳ Ｐゴシック" pitchFamily="-105" charset="-128"/>
          <a:cs typeface="+mn-cs"/>
        </a:defRPr>
      </a:lvl4pPr>
      <a:lvl5pPr marL="2057400" indent="-228600" algn="l" defTabSz="457200" rtl="0" eaLnBrk="1" fontAlgn="base" hangingPunct="1">
        <a:spcBef>
          <a:spcPct val="20000"/>
        </a:spcBef>
        <a:spcAft>
          <a:spcPct val="0"/>
        </a:spcAft>
        <a:buFont typeface="Arial" charset="0"/>
        <a:buChar char="»"/>
        <a:defRPr sz="1200" i="1" kern="1200">
          <a:solidFill>
            <a:srgbClr val="FFFFFF"/>
          </a:solidFill>
          <a:latin typeface="Helvetica"/>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Documents/Scouts/OA/Vigil/Proposed%202013%20Amangamek%20Wipit%20Lodge%20Vigil%20Nomination%20Form.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  </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a:t>
            </a:fld>
            <a:endParaRPr lang="en-US" dirty="0"/>
          </a:p>
        </p:txBody>
      </p:sp>
      <p:pic>
        <p:nvPicPr>
          <p:cNvPr id="5" name="Content Placeholder 4"/>
          <p:cNvPicPr>
            <a:picLocks noGrp="1" noChangeAspect="1"/>
          </p:cNvPicPr>
          <p:nvPr>
            <p:ph idx="4294967295"/>
          </p:nvPr>
        </p:nvPicPr>
        <p:blipFill>
          <a:blip r:embed="rId2"/>
          <a:stretch>
            <a:fillRect/>
          </a:stretch>
        </p:blipFill>
        <p:spPr>
          <a:xfrm>
            <a:off x="112889" y="183032"/>
            <a:ext cx="2014544" cy="2029590"/>
          </a:xfrm>
          <a:prstGeom prst="rect">
            <a:avLst/>
          </a:prstGeom>
        </p:spPr>
      </p:pic>
      <p:sp>
        <p:nvSpPr>
          <p:cNvPr id="3" name="Rectangle 2"/>
          <p:cNvSpPr/>
          <p:nvPr/>
        </p:nvSpPr>
        <p:spPr>
          <a:xfrm>
            <a:off x="3144898" y="2664154"/>
            <a:ext cx="5541902" cy="1323439"/>
          </a:xfrm>
          <a:prstGeom prst="rect">
            <a:avLst/>
          </a:prstGeom>
        </p:spPr>
        <p:txBody>
          <a:bodyPr wrap="none">
            <a:spAutoFit/>
          </a:bodyPr>
          <a:lstStyle/>
          <a:p>
            <a:r>
              <a:rPr lang="en-US" sz="8000" b="1" dirty="0">
                <a:solidFill>
                  <a:schemeClr val="bg1"/>
                </a:solidFill>
              </a:rPr>
              <a:t>WELCOME</a:t>
            </a:r>
          </a:p>
        </p:txBody>
      </p:sp>
      <p:sp>
        <p:nvSpPr>
          <p:cNvPr id="6" name="TextBox 5"/>
          <p:cNvSpPr txBox="1"/>
          <p:nvPr/>
        </p:nvSpPr>
        <p:spPr>
          <a:xfrm>
            <a:off x="3812345" y="4149969"/>
            <a:ext cx="3545058" cy="369332"/>
          </a:xfrm>
          <a:prstGeom prst="rect">
            <a:avLst/>
          </a:prstGeom>
          <a:noFill/>
        </p:spPr>
        <p:txBody>
          <a:bodyPr wrap="square" rtlCol="0">
            <a:spAutoFit/>
          </a:bodyPr>
          <a:lstStyle/>
          <a:p>
            <a:pPr algn="ctr"/>
            <a:r>
              <a:rPr lang="en-US" dirty="0">
                <a:solidFill>
                  <a:schemeClr val="bg1"/>
                </a:solidFill>
              </a:rPr>
              <a:t>We will begin at 2:00</a:t>
            </a:r>
          </a:p>
        </p:txBody>
      </p:sp>
    </p:spTree>
    <p:extLst>
      <p:ext uri="{BB962C8B-B14F-4D97-AF65-F5344CB8AC3E}">
        <p14:creationId xmlns:p14="http://schemas.microsoft.com/office/powerpoint/2010/main" val="52292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Survey Letter Authors</a:t>
            </a:r>
          </a:p>
        </p:txBody>
      </p:sp>
      <p:sp>
        <p:nvSpPr>
          <p:cNvPr id="5" name="Text Placeholder 4"/>
          <p:cNvSpPr>
            <a:spLocks noGrp="1"/>
          </p:cNvSpPr>
          <p:nvPr>
            <p:ph type="body" idx="1"/>
          </p:nvPr>
        </p:nvSpPr>
        <p:spPr/>
        <p:txBody>
          <a:bodyPr/>
          <a:lstStyle/>
          <a:p>
            <a:r>
              <a:rPr lang="en-US" u="sng" dirty="0"/>
              <a:t>For those under 21</a:t>
            </a:r>
          </a:p>
        </p:txBody>
      </p:sp>
      <p:sp>
        <p:nvSpPr>
          <p:cNvPr id="6" name="Content Placeholder 5"/>
          <p:cNvSpPr>
            <a:spLocks noGrp="1"/>
          </p:cNvSpPr>
          <p:nvPr>
            <p:ph sz="half" idx="2"/>
          </p:nvPr>
        </p:nvSpPr>
        <p:spPr/>
        <p:txBody>
          <a:bodyPr/>
          <a:lstStyle/>
          <a:p>
            <a:r>
              <a:rPr lang="en-US" sz="2000" dirty="0"/>
              <a:t>Unit Leader</a:t>
            </a:r>
          </a:p>
          <a:p>
            <a:r>
              <a:rPr lang="en-US" sz="2000" dirty="0"/>
              <a:t>Parent </a:t>
            </a:r>
          </a:p>
          <a:p>
            <a:r>
              <a:rPr lang="en-US" sz="2000" dirty="0"/>
              <a:t>Unit/District Committee Member</a:t>
            </a:r>
          </a:p>
          <a:p>
            <a:r>
              <a:rPr lang="en-US" sz="2000" dirty="0"/>
              <a:t>Chapter Chief/Vice Chief</a:t>
            </a:r>
          </a:p>
          <a:p>
            <a:r>
              <a:rPr lang="en-US" sz="2000" dirty="0"/>
              <a:t>Committee Member </a:t>
            </a:r>
          </a:p>
          <a:p>
            <a:r>
              <a:rPr lang="en-US" sz="2000" dirty="0"/>
              <a:t>Chapter Adviser</a:t>
            </a:r>
          </a:p>
          <a:p>
            <a:r>
              <a:rPr lang="en-US" sz="2000" dirty="0"/>
              <a:t>Area and/or Lodge Adviser</a:t>
            </a:r>
          </a:p>
          <a:p>
            <a:endParaRPr lang="en-US" sz="2000" dirty="0"/>
          </a:p>
        </p:txBody>
      </p:sp>
      <p:sp>
        <p:nvSpPr>
          <p:cNvPr id="7" name="Text Placeholder 6"/>
          <p:cNvSpPr>
            <a:spLocks noGrp="1"/>
          </p:cNvSpPr>
          <p:nvPr>
            <p:ph type="body" sz="quarter" idx="3"/>
          </p:nvPr>
        </p:nvSpPr>
        <p:spPr>
          <a:xfrm>
            <a:off x="5680155" y="1679608"/>
            <a:ext cx="3300072" cy="639762"/>
          </a:xfrm>
        </p:spPr>
        <p:txBody>
          <a:bodyPr/>
          <a:lstStyle/>
          <a:p>
            <a:r>
              <a:rPr lang="en-US" u="sng" dirty="0"/>
              <a:t>For those 21 or over</a:t>
            </a:r>
          </a:p>
        </p:txBody>
      </p:sp>
      <p:sp>
        <p:nvSpPr>
          <p:cNvPr id="8" name="Content Placeholder 7"/>
          <p:cNvSpPr>
            <a:spLocks noGrp="1"/>
          </p:cNvSpPr>
          <p:nvPr>
            <p:ph sz="quarter" idx="4"/>
          </p:nvPr>
        </p:nvSpPr>
        <p:spPr/>
        <p:txBody>
          <a:bodyPr/>
          <a:lstStyle/>
          <a:p>
            <a:r>
              <a:rPr lang="en-US" sz="2000" dirty="0"/>
              <a:t>District Executive</a:t>
            </a:r>
          </a:p>
          <a:p>
            <a:r>
              <a:rPr lang="en-US" sz="2000" dirty="0"/>
              <a:t>District Committee Member</a:t>
            </a:r>
          </a:p>
          <a:p>
            <a:r>
              <a:rPr lang="en-US" sz="2000" dirty="0"/>
              <a:t>District Commissioner</a:t>
            </a:r>
          </a:p>
          <a:p>
            <a:r>
              <a:rPr lang="en-US" sz="2000" dirty="0"/>
              <a:t>Unit Leader, Committee Chairman</a:t>
            </a:r>
          </a:p>
          <a:p>
            <a:r>
              <a:rPr lang="en-US" sz="2000" dirty="0"/>
              <a:t>Chapter Adviser</a:t>
            </a:r>
          </a:p>
          <a:p>
            <a:endParaRPr lang="en-US" sz="2000" dirty="0"/>
          </a:p>
        </p:txBody>
      </p:sp>
      <p:sp>
        <p:nvSpPr>
          <p:cNvPr id="9" name="Slide Number Placeholder 8"/>
          <p:cNvSpPr>
            <a:spLocks noGrp="1"/>
          </p:cNvSpPr>
          <p:nvPr>
            <p:ph type="sldNum" sz="quarter" idx="10"/>
          </p:nvPr>
        </p:nvSpPr>
        <p:spPr/>
        <p:txBody>
          <a:bodyPr/>
          <a:lstStyle/>
          <a:p>
            <a:pPr>
              <a:defRPr/>
            </a:pPr>
            <a:fld id="{2105E3E3-6FAF-431B-ACAB-24DE2E3AF9E2}" type="slidenum">
              <a:rPr lang="en-US" smtClean="0"/>
              <a:pPr>
                <a:defRPr/>
              </a:pPr>
              <a:t>10</a:t>
            </a:fld>
            <a:endParaRPr lang="en-US" dirty="0"/>
          </a:p>
        </p:txBody>
      </p:sp>
      <p:sp>
        <p:nvSpPr>
          <p:cNvPr id="2" name="TextBox 1"/>
          <p:cNvSpPr txBox="1"/>
          <p:nvPr/>
        </p:nvSpPr>
        <p:spPr>
          <a:xfrm>
            <a:off x="2374713" y="5813946"/>
            <a:ext cx="6605516" cy="646331"/>
          </a:xfrm>
          <a:prstGeom prst="rect">
            <a:avLst/>
          </a:prstGeom>
          <a:noFill/>
        </p:spPr>
        <p:txBody>
          <a:bodyPr wrap="square" rtlCol="0">
            <a:spAutoFit/>
          </a:bodyPr>
          <a:lstStyle/>
          <a:p>
            <a:r>
              <a:rPr lang="en-US" dirty="0">
                <a:solidFill>
                  <a:schemeClr val="bg1"/>
                </a:solidFill>
              </a:rPr>
              <a:t>The above positions are just some examples. Survey letters can also be gathered from persons outside of Scouting. </a:t>
            </a:r>
          </a:p>
        </p:txBody>
      </p:sp>
      <p:pic>
        <p:nvPicPr>
          <p:cNvPr id="10"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94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who to Nominate</a:t>
            </a:r>
          </a:p>
        </p:txBody>
      </p:sp>
      <p:sp>
        <p:nvSpPr>
          <p:cNvPr id="3" name="Content Placeholder 2"/>
          <p:cNvSpPr>
            <a:spLocks noGrp="1"/>
          </p:cNvSpPr>
          <p:nvPr>
            <p:ph idx="1"/>
          </p:nvPr>
        </p:nvSpPr>
        <p:spPr/>
        <p:txBody>
          <a:bodyPr>
            <a:normAutofit fontScale="62500" lnSpcReduction="20000"/>
          </a:bodyPr>
          <a:lstStyle/>
          <a:p>
            <a:r>
              <a:rPr lang="en-US" dirty="0"/>
              <a:t>By February 8</a:t>
            </a:r>
            <a:r>
              <a:rPr lang="en-US" baseline="30000" dirty="0"/>
              <a:t>th</a:t>
            </a:r>
            <a:r>
              <a:rPr lang="en-US" dirty="0"/>
              <a:t>-29</a:t>
            </a:r>
            <a:r>
              <a:rPr lang="en-US" baseline="30000" dirty="0"/>
              <a:t>th</a:t>
            </a:r>
            <a:r>
              <a:rPr lang="en-US" dirty="0"/>
              <a:t>, each Chapter Nominating Committee will assemble all survey letters, review them, and vote</a:t>
            </a:r>
          </a:p>
          <a:p>
            <a:pPr lvl="1"/>
            <a:r>
              <a:rPr lang="en-US" dirty="0"/>
              <a:t>Only those Committee members under age 21 can vote and have a say in the nomination decision.</a:t>
            </a:r>
          </a:p>
          <a:p>
            <a:r>
              <a:rPr lang="en-US" dirty="0"/>
              <a:t>The Chapter Committee may nominate to the Lodge those eligible Brotherhood members that the Chapter Committee feels without </a:t>
            </a:r>
            <a:r>
              <a:rPr lang="en-US" u="sng" dirty="0"/>
              <a:t>any reservation </a:t>
            </a:r>
            <a:r>
              <a:rPr lang="en-US" dirty="0"/>
              <a:t>are worthy</a:t>
            </a:r>
          </a:p>
          <a:p>
            <a:pPr lvl="1"/>
            <a:r>
              <a:rPr lang="en-US" dirty="0"/>
              <a:t>Although the Lodge has a limitation of nominations (2% of total Lodge membership) and a restriction on the youth to adult ratio of selected individuals (at least one youth for every adult). The Chapter Committee will then complete 2020 Vigil Honor Nomination Form for each of the nominees.</a:t>
            </a:r>
          </a:p>
          <a:p>
            <a:endParaRPr lang="en-US" dirty="0"/>
          </a:p>
          <a:p>
            <a:pPr marL="0" indent="0">
              <a:buNone/>
            </a:pPr>
            <a:r>
              <a:rPr lang="en-US" b="1" dirty="0"/>
              <a:t>Note: The Vigil Honor Nomination form has been updated. All Chapters must use the updated (2020) form.</a:t>
            </a:r>
          </a:p>
          <a:p>
            <a:pPr marL="0" indent="0">
              <a:buNone/>
            </a:pPr>
            <a:endParaRPr lang="en-US" dirty="0"/>
          </a:p>
          <a:p>
            <a:pPr marL="0" indent="0">
              <a:buNone/>
            </a:pPr>
            <a:r>
              <a:rPr lang="en-US" dirty="0"/>
              <a:t>Along with each nomination form it is requested, if possible, that a picture of each nominee is supplied. Due to the size of our lodge many faces are recognized without a name. This will maximize recognize recognition by the lodge selection committee. The picture should be of the nominee themselves, displaying a recognizable image of their face. Please attach a clear, color 4x6 photo on an 8x11 piece of paper. </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11</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47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r>
              <a:rPr lang="en-US" dirty="0"/>
              <a:t>At this time we will pause for any questions that you may have about the material we have already covered.</a:t>
            </a:r>
          </a:p>
          <a:p>
            <a:r>
              <a:rPr lang="en-US" sz="2400" b="1" dirty="0"/>
              <a:t>If you would like to ask a question please do so now. </a:t>
            </a:r>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12</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36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Picking a Name</a:t>
            </a:r>
          </a:p>
        </p:txBody>
      </p:sp>
      <p:sp>
        <p:nvSpPr>
          <p:cNvPr id="3" name="Content Placeholder 2"/>
          <p:cNvSpPr>
            <a:spLocks noGrp="1"/>
          </p:cNvSpPr>
          <p:nvPr>
            <p:ph idx="1"/>
          </p:nvPr>
        </p:nvSpPr>
        <p:spPr/>
        <p:txBody>
          <a:bodyPr>
            <a:normAutofit fontScale="92500" lnSpcReduction="20000"/>
          </a:bodyPr>
          <a:lstStyle/>
          <a:p>
            <a:r>
              <a:rPr lang="en-US" dirty="0"/>
              <a:t>Special care should be exercised in selecting the American Indian name for each nominee</a:t>
            </a:r>
          </a:p>
          <a:p>
            <a:pPr lvl="1"/>
            <a:r>
              <a:rPr lang="en-US" dirty="0"/>
              <a:t>The English meaning should be descriptive of the nominee and indicate something significant to him or her</a:t>
            </a:r>
          </a:p>
          <a:p>
            <a:r>
              <a:rPr lang="en-US" u="sng" dirty="0"/>
              <a:t>They will have their selected name forever </a:t>
            </a:r>
          </a:p>
          <a:p>
            <a:r>
              <a:rPr lang="en-US" dirty="0"/>
              <a:t>Review their Scouting history carefully and select a distinguished name that accurately reflects the person and their unselfish leadership in service </a:t>
            </a:r>
          </a:p>
          <a:p>
            <a:r>
              <a:rPr lang="en-US" dirty="0"/>
              <a:t>An alternate name and meaning must also be supplied </a:t>
            </a:r>
          </a:p>
          <a:p>
            <a:pPr lvl="1"/>
            <a:r>
              <a:rPr lang="en-US" dirty="0"/>
              <a:t>This permits unique names to be selected for all the candidates in a given year</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13</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96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Filling out the Nomination Form</a:t>
            </a:r>
          </a:p>
        </p:txBody>
      </p:sp>
      <p:sp>
        <p:nvSpPr>
          <p:cNvPr id="3" name="Content Placeholder 2"/>
          <p:cNvSpPr>
            <a:spLocks noGrp="1"/>
          </p:cNvSpPr>
          <p:nvPr>
            <p:ph idx="1"/>
          </p:nvPr>
        </p:nvSpPr>
        <p:spPr/>
        <p:txBody>
          <a:bodyPr>
            <a:normAutofit fontScale="70000" lnSpcReduction="20000"/>
          </a:bodyPr>
          <a:lstStyle/>
          <a:p>
            <a:r>
              <a:rPr lang="en-US" dirty="0"/>
              <a:t>Objective Information </a:t>
            </a:r>
          </a:p>
          <a:p>
            <a:pPr lvl="1"/>
            <a:r>
              <a:rPr lang="en-US" sz="3600" b="1" dirty="0"/>
              <a:t>Bullet Form </a:t>
            </a:r>
          </a:p>
          <a:p>
            <a:pPr lvl="2"/>
            <a:r>
              <a:rPr lang="en-US" sz="1700" b="1" dirty="0"/>
              <a:t>This will be the primary portion of the form. The subjective portion is for further insight.</a:t>
            </a:r>
          </a:p>
          <a:p>
            <a:r>
              <a:rPr lang="en-US" dirty="0"/>
              <a:t>Subjective Information</a:t>
            </a:r>
          </a:p>
          <a:p>
            <a:pPr lvl="1"/>
            <a:r>
              <a:rPr lang="en-US" dirty="0"/>
              <a:t>Paragraph Form</a:t>
            </a:r>
          </a:p>
          <a:p>
            <a:r>
              <a:rPr lang="en-US" dirty="0"/>
              <a:t>Form should be </a:t>
            </a:r>
            <a:r>
              <a:rPr lang="en-US" u="sng" dirty="0"/>
              <a:t>typed</a:t>
            </a:r>
            <a:r>
              <a:rPr lang="en-US" dirty="0"/>
              <a:t>, not hand written</a:t>
            </a:r>
            <a:endParaRPr lang="en-US" u="sng" dirty="0"/>
          </a:p>
          <a:p>
            <a:r>
              <a:rPr lang="en-US" dirty="0"/>
              <a:t>If this format is not followed the nomination forms may be discarded.</a:t>
            </a:r>
          </a:p>
          <a:p>
            <a:endParaRPr lang="en-US" dirty="0"/>
          </a:p>
          <a:p>
            <a:r>
              <a:rPr lang="en-US" dirty="0"/>
              <a:t>Assume that the Lodge Vigil Selection Committee has not met and has no prior knowledge of the Nominee</a:t>
            </a:r>
          </a:p>
          <a:p>
            <a:pPr lvl="1"/>
            <a:r>
              <a:rPr lang="en-US" dirty="0"/>
              <a:t>Our Lodge is very large and it is likely that not all of the Vigil Selection Committee members have met or know of the nominee</a:t>
            </a:r>
          </a:p>
          <a:p>
            <a:pPr lvl="1"/>
            <a:r>
              <a:rPr lang="en-US" dirty="0"/>
              <a:t>Please provide ample information about the nominee so the Committee can make a well-informed decision</a:t>
            </a:r>
          </a:p>
          <a:p>
            <a:pPr lvl="1"/>
            <a:endParaRPr lang="en-US" dirty="0"/>
          </a:p>
          <a:p>
            <a:r>
              <a:rPr lang="en-US" dirty="0"/>
              <a:t>(By the way…this PowerPoint is bullet form!)</a:t>
            </a:r>
          </a:p>
          <a:p>
            <a:pPr marL="457200" lvl="1" indent="0">
              <a:buNone/>
            </a:pPr>
            <a:endParaRPr lang="en-US" dirty="0">
              <a:hlinkClick r:id="rId2" action="ppaction://hlinkfile"/>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14</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847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in Nominations</a:t>
            </a:r>
          </a:p>
        </p:txBody>
      </p:sp>
      <p:sp>
        <p:nvSpPr>
          <p:cNvPr id="3" name="Content Placeholder 2"/>
          <p:cNvSpPr>
            <a:spLocks noGrp="1"/>
          </p:cNvSpPr>
          <p:nvPr>
            <p:ph idx="1"/>
          </p:nvPr>
        </p:nvSpPr>
        <p:spPr/>
        <p:txBody>
          <a:bodyPr>
            <a:normAutofit fontScale="85000" lnSpcReduction="20000"/>
          </a:bodyPr>
          <a:lstStyle/>
          <a:p>
            <a:r>
              <a:rPr lang="en-US" dirty="0"/>
              <a:t>On or before March 1</a:t>
            </a:r>
            <a:r>
              <a:rPr lang="en-US" baseline="30000" dirty="0"/>
              <a:t>st</a:t>
            </a:r>
            <a:r>
              <a:rPr lang="en-US" dirty="0"/>
              <a:t>, all Chapter nominations must be received by the Lodge Vigil Selection Committee. </a:t>
            </a:r>
          </a:p>
          <a:p>
            <a:r>
              <a:rPr lang="en-US" dirty="0"/>
              <a:t>Nominations can be hand delivered to the Vigil Selection Committee at the MSSC by 3:00 pm.</a:t>
            </a:r>
          </a:p>
          <a:p>
            <a:r>
              <a:rPr lang="en-US" dirty="0"/>
              <a:t>Incomplete forms or nominations received after  March 1</a:t>
            </a:r>
            <a:r>
              <a:rPr lang="en-US" baseline="30000" dirty="0"/>
              <a:t>st</a:t>
            </a:r>
            <a:r>
              <a:rPr lang="en-US" dirty="0"/>
              <a:t> will not be considered. This is final.</a:t>
            </a:r>
          </a:p>
          <a:p>
            <a:r>
              <a:rPr lang="en-US" dirty="0"/>
              <a:t>Eligibility requirements will be re-verified for each nominee</a:t>
            </a:r>
          </a:p>
          <a:p>
            <a:pPr lvl="1"/>
            <a:r>
              <a:rPr lang="en-US" dirty="0"/>
              <a:t>Nominees found to be ineligible will not be considered</a:t>
            </a:r>
          </a:p>
          <a:p>
            <a:r>
              <a:rPr lang="en-US" dirty="0"/>
              <a:t>The Lodge Vigil Selection Committee Advisers will notify each Chapter Adviser or Nominating Adviser confirming receipt of their nominations and informing them of the nominations that were incomplete, ineligible, do not follow our guidelines, or not received on time.</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15</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75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r>
              <a:rPr lang="en-US" dirty="0"/>
              <a:t>At this time we will pause for any questions that you may have about the material we have already covered.</a:t>
            </a:r>
          </a:p>
          <a:p>
            <a:r>
              <a:rPr lang="en-US" sz="2400" b="1" dirty="0"/>
              <a:t>If you would like to ask a question please do so now. </a:t>
            </a:r>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16</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34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Composition of the Vigil Selection Committee</a:t>
            </a:r>
          </a:p>
        </p:txBody>
      </p:sp>
      <p:sp>
        <p:nvSpPr>
          <p:cNvPr id="3" name="Content Placeholder 2"/>
          <p:cNvSpPr>
            <a:spLocks noGrp="1"/>
          </p:cNvSpPr>
          <p:nvPr>
            <p:ph idx="1"/>
          </p:nvPr>
        </p:nvSpPr>
        <p:spPr/>
        <p:txBody>
          <a:bodyPr/>
          <a:lstStyle/>
          <a:p>
            <a:r>
              <a:rPr lang="en-US" dirty="0"/>
              <a:t>A member from each Area will be chosen to be a member of the Lodge Vigil Selection Committee</a:t>
            </a:r>
          </a:p>
          <a:p>
            <a:pPr lvl="1"/>
            <a:r>
              <a:rPr lang="en-US" dirty="0"/>
              <a:t>This creates a geographically balanced Committee.</a:t>
            </a:r>
          </a:p>
          <a:p>
            <a:pPr lvl="1"/>
            <a:r>
              <a:rPr lang="en-US" dirty="0"/>
              <a:t>The Area Chief may serve as a member or will recommend an individual from their Area, subject to approval by the Lodge Key-3.</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17</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5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Lodge Vigil Selecting Process</a:t>
            </a:r>
          </a:p>
        </p:txBody>
      </p:sp>
      <p:sp>
        <p:nvSpPr>
          <p:cNvPr id="3" name="Content Placeholder 2"/>
          <p:cNvSpPr>
            <a:spLocks noGrp="1"/>
          </p:cNvSpPr>
          <p:nvPr>
            <p:ph idx="1"/>
          </p:nvPr>
        </p:nvSpPr>
        <p:spPr/>
        <p:txBody>
          <a:bodyPr>
            <a:normAutofit fontScale="92500"/>
          </a:bodyPr>
          <a:lstStyle/>
          <a:p>
            <a:r>
              <a:rPr lang="en-US" dirty="0"/>
              <a:t>The Lodge Vigil Selection Chairman and Vigil Selection Committee will meet and read all nominations and survey letters.</a:t>
            </a:r>
          </a:p>
          <a:p>
            <a:r>
              <a:rPr lang="en-US" dirty="0"/>
              <a:t>Page one of the nomination form will not be seen by the committee.</a:t>
            </a:r>
          </a:p>
          <a:p>
            <a:r>
              <a:rPr lang="en-US" dirty="0"/>
              <a:t>All survey letters will be available for committee review.</a:t>
            </a:r>
          </a:p>
          <a:p>
            <a:r>
              <a:rPr lang="en-US" dirty="0"/>
              <a:t>To be selected by the committee, the individual must receive a majority of votes.</a:t>
            </a:r>
          </a:p>
          <a:p>
            <a:r>
              <a:rPr lang="en-US" dirty="0"/>
              <a:t>The Lodge Vigil Selection Committee will use the same criteria for selection as the Chapter Nominating Committee.</a:t>
            </a:r>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18</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1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Vigil Selection Process Notes</a:t>
            </a:r>
          </a:p>
        </p:txBody>
      </p:sp>
      <p:sp>
        <p:nvSpPr>
          <p:cNvPr id="3" name="Content Placeholder 2"/>
          <p:cNvSpPr>
            <a:spLocks noGrp="1"/>
          </p:cNvSpPr>
          <p:nvPr>
            <p:ph idx="1"/>
          </p:nvPr>
        </p:nvSpPr>
        <p:spPr/>
        <p:txBody>
          <a:bodyPr/>
          <a:lstStyle/>
          <a:p>
            <a:r>
              <a:rPr lang="en-US" sz="2000" dirty="0"/>
              <a:t>The Lodge Vigil Selection Committee will consider youth Scouts separately from the adults.</a:t>
            </a:r>
          </a:p>
          <a:p>
            <a:pPr lvl="1"/>
            <a:r>
              <a:rPr lang="en-US" sz="1800" dirty="0"/>
              <a:t>Within the maximum number of selections that can be made by the Lodge and adhering to the youth Scout-adult ratio (you can not have more adults than youth)</a:t>
            </a:r>
          </a:p>
          <a:p>
            <a:pPr lvl="1"/>
            <a:r>
              <a:rPr lang="en-US" sz="1800" dirty="0"/>
              <a:t>Youth will be selected prior to adults</a:t>
            </a:r>
          </a:p>
          <a:p>
            <a:r>
              <a:rPr lang="en-US" sz="2000" dirty="0"/>
              <a:t>Only those most deserving will be selected.</a:t>
            </a:r>
          </a:p>
          <a:p>
            <a:r>
              <a:rPr lang="en-US" sz="2000" dirty="0"/>
              <a:t>If a sibling/relative of a committee member is a nominee, the committee member will excuse themselves from the room while the vote for the sibling/relative occurs. </a:t>
            </a:r>
          </a:p>
          <a:p>
            <a:endParaRPr lang="en-US" sz="2000"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19</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58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8"/>
          <p:cNvSpPr>
            <a:spLocks noGrp="1"/>
          </p:cNvSpPr>
          <p:nvPr>
            <p:ph type="title"/>
          </p:nvPr>
        </p:nvSpPr>
        <p:spPr/>
        <p:txBody>
          <a:bodyPr/>
          <a:lstStyle/>
          <a:p>
            <a:r>
              <a:rPr lang="en-US" dirty="0"/>
              <a:t>The Vigil Nomination and Selection Process</a:t>
            </a:r>
            <a:endParaRPr lang="en-US" dirty="0">
              <a:latin typeface="Helvetica" pitchFamily="34" charset="0"/>
              <a:ea typeface="ＭＳ Ｐゴシック" pitchFamily="34" charset="-128"/>
            </a:endParaRPr>
          </a:p>
        </p:txBody>
      </p:sp>
      <p:sp>
        <p:nvSpPr>
          <p:cNvPr id="2" name="Rectangle 1"/>
          <p:cNvSpPr/>
          <p:nvPr/>
        </p:nvSpPr>
        <p:spPr>
          <a:xfrm>
            <a:off x="2286000" y="5657091"/>
            <a:ext cx="5162550" cy="461665"/>
          </a:xfrm>
          <a:prstGeom prst="rect">
            <a:avLst/>
          </a:prstGeom>
        </p:spPr>
        <p:txBody>
          <a:bodyPr wrap="square">
            <a:spAutoFit/>
          </a:bodyPr>
          <a:lstStyle/>
          <a:p>
            <a:pPr lvl="0" algn="ctr">
              <a:spcBef>
                <a:spcPct val="20000"/>
              </a:spcBef>
            </a:pPr>
            <a:r>
              <a:rPr lang="en-US" sz="2400" b="1" dirty="0">
                <a:solidFill>
                  <a:schemeClr val="bg1"/>
                </a:solidFill>
                <a:latin typeface="Helvetica"/>
                <a:ea typeface="ＭＳ Ｐゴシック" pitchFamily="-105" charset="-128"/>
              </a:rPr>
              <a:t>Amangamek-Wipit Lodge No. 470</a:t>
            </a:r>
          </a:p>
        </p:txBody>
      </p:sp>
      <p:sp>
        <p:nvSpPr>
          <p:cNvPr id="3" name="TextBox 2"/>
          <p:cNvSpPr txBox="1"/>
          <p:nvPr/>
        </p:nvSpPr>
        <p:spPr>
          <a:xfrm>
            <a:off x="2429297" y="2210929"/>
            <a:ext cx="5377218" cy="830997"/>
          </a:xfrm>
          <a:prstGeom prst="rect">
            <a:avLst/>
          </a:prstGeom>
          <a:noFill/>
        </p:spPr>
        <p:txBody>
          <a:bodyPr wrap="square" rtlCol="0">
            <a:spAutoFit/>
          </a:bodyPr>
          <a:lstStyle/>
          <a:p>
            <a:pPr marL="285750" indent="-285750">
              <a:buFont typeface="Arial" pitchFamily="34" charset="0"/>
              <a:buChar char="•"/>
            </a:pPr>
            <a:r>
              <a:rPr lang="en-US" sz="2400" b="1" dirty="0">
                <a:solidFill>
                  <a:schemeClr val="bg1"/>
                </a:solidFill>
              </a:rPr>
              <a:t>Processes at the Chapter Level</a:t>
            </a:r>
          </a:p>
          <a:p>
            <a:pPr marL="285750" indent="-285750">
              <a:buFont typeface="Arial" pitchFamily="34" charset="0"/>
              <a:buChar char="•"/>
            </a:pPr>
            <a:r>
              <a:rPr lang="en-US" sz="2400" b="1" dirty="0">
                <a:solidFill>
                  <a:schemeClr val="bg1"/>
                </a:solidFill>
              </a:rPr>
              <a:t>Processes at the Lodge Level</a:t>
            </a:r>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Lodge Vigil Selection Process Notes (cont.)</a:t>
            </a:r>
          </a:p>
        </p:txBody>
      </p:sp>
      <p:sp>
        <p:nvSpPr>
          <p:cNvPr id="3" name="Content Placeholder 2"/>
          <p:cNvSpPr>
            <a:spLocks noGrp="1"/>
          </p:cNvSpPr>
          <p:nvPr>
            <p:ph idx="1"/>
          </p:nvPr>
        </p:nvSpPr>
        <p:spPr/>
        <p:txBody>
          <a:bodyPr>
            <a:normAutofit lnSpcReduction="10000"/>
          </a:bodyPr>
          <a:lstStyle/>
          <a:p>
            <a:r>
              <a:rPr lang="en-US" dirty="0"/>
              <a:t>The maximum number of Lodge nominations selected is 2% of the total Lodge membership as of that year</a:t>
            </a:r>
          </a:p>
          <a:p>
            <a:pPr lvl="1"/>
            <a:r>
              <a:rPr lang="en-US" dirty="0"/>
              <a:t>It is not required that all nominations be filled.</a:t>
            </a:r>
          </a:p>
          <a:p>
            <a:r>
              <a:rPr lang="en-US" dirty="0"/>
              <a:t>The Lodge Vigil Selection Committee may add additional nominees for consideration in addition to those submitted by the Chapters</a:t>
            </a:r>
          </a:p>
          <a:p>
            <a:pPr lvl="1"/>
            <a:r>
              <a:rPr lang="en-US" dirty="0"/>
              <a:t>An Arrowman may have taken on and performed significant responsibilities at the Lodge or Council level, which may have caused him/her to not be particularly active within their own chapter.</a:t>
            </a:r>
          </a:p>
          <a:p>
            <a:pPr marL="0" indent="0">
              <a:buNone/>
            </a:pPr>
            <a:endParaRPr lang="en-US" dirty="0"/>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20</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18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Petition for the Vigil Honor</a:t>
            </a:r>
          </a:p>
        </p:txBody>
      </p:sp>
      <p:sp>
        <p:nvSpPr>
          <p:cNvPr id="3" name="Content Placeholder 2"/>
          <p:cNvSpPr>
            <a:spLocks noGrp="1"/>
          </p:cNvSpPr>
          <p:nvPr>
            <p:ph idx="1"/>
          </p:nvPr>
        </p:nvSpPr>
        <p:spPr/>
        <p:txBody>
          <a:bodyPr>
            <a:normAutofit/>
          </a:bodyPr>
          <a:lstStyle/>
          <a:p>
            <a:r>
              <a:rPr lang="en-US" dirty="0"/>
              <a:t>By April 1</a:t>
            </a:r>
            <a:r>
              <a:rPr lang="en-US" baseline="30000" dirty="0"/>
              <a:t>st</a:t>
            </a:r>
            <a:r>
              <a:rPr lang="en-US" dirty="0"/>
              <a:t>, the Lodge Vigil Selection Committee will have completed selections and will prepare the petitions for submission to the National Committee, secure the signatures of the Lodge Chief, Lodge Adviser and Scout Executive, and forward the petitions to the National Committee for approval.</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21</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58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Process</a:t>
            </a:r>
          </a:p>
        </p:txBody>
      </p:sp>
      <p:sp>
        <p:nvSpPr>
          <p:cNvPr id="3" name="Content Placeholder 2"/>
          <p:cNvSpPr>
            <a:spLocks noGrp="1"/>
          </p:cNvSpPr>
          <p:nvPr>
            <p:ph idx="1"/>
          </p:nvPr>
        </p:nvSpPr>
        <p:spPr/>
        <p:txBody>
          <a:bodyPr>
            <a:normAutofit/>
          </a:bodyPr>
          <a:lstStyle/>
          <a:p>
            <a:r>
              <a:rPr lang="en-US" dirty="0"/>
              <a:t>The National Committee will review the petitions and notify the Lodge </a:t>
            </a:r>
          </a:p>
          <a:p>
            <a:r>
              <a:rPr lang="en-US" dirty="0"/>
              <a:t>The Vigil Selection Chairman and Adviser will send notification of the nominee’s selection to the Chapter Adviser or Chapter Nominating Adviser</a:t>
            </a:r>
          </a:p>
          <a:p>
            <a:r>
              <a:rPr lang="en-US" dirty="0"/>
              <a:t>A Chapter, Lodge Officer, or Vigil Selection Committee member will then notify each approved nominee of his or her selection</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22</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2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Process (cont.)</a:t>
            </a:r>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Notification will be made by confidential letter congratulating the candidate, notifying him or her of the time and place of their induction, and swearing them to secrecy about their selection. </a:t>
            </a:r>
          </a:p>
          <a:p>
            <a:pPr lvl="1"/>
            <a:r>
              <a:rPr lang="en-US" dirty="0"/>
              <a:t>The letter will be delivered to the candidate in person.</a:t>
            </a:r>
          </a:p>
          <a:p>
            <a:pPr lvl="1"/>
            <a:r>
              <a:rPr lang="en-US" dirty="0"/>
              <a:t>Telephone notification (followed by mailing the letter) may be used only if absolutely necessary </a:t>
            </a:r>
          </a:p>
          <a:p>
            <a:pPr lvl="1"/>
            <a:r>
              <a:rPr lang="en-US" dirty="0"/>
              <a:t>This should be a private process between the nominee and the person selected as their guide.</a:t>
            </a:r>
          </a:p>
          <a:p>
            <a:pPr lvl="1"/>
            <a:r>
              <a:rPr lang="en-US" dirty="0"/>
              <a:t>From this point onward others should only be notified at the nominees discretion.</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23</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Reaction to Notification</a:t>
            </a:r>
          </a:p>
        </p:txBody>
      </p:sp>
      <p:sp>
        <p:nvSpPr>
          <p:cNvPr id="3" name="Content Placeholder 2"/>
          <p:cNvSpPr>
            <a:spLocks noGrp="1"/>
          </p:cNvSpPr>
          <p:nvPr>
            <p:ph idx="1"/>
          </p:nvPr>
        </p:nvSpPr>
        <p:spPr/>
        <p:txBody>
          <a:bodyPr/>
          <a:lstStyle/>
          <a:p>
            <a:r>
              <a:rPr lang="en-US" sz="2000" dirty="0"/>
              <a:t>The decisions of the Lodge Selection Committee will be final.</a:t>
            </a:r>
            <a:r>
              <a:rPr lang="en-US" dirty="0"/>
              <a:t> </a:t>
            </a:r>
          </a:p>
          <a:p>
            <a:pPr lvl="2"/>
            <a:r>
              <a:rPr lang="en-US" dirty="0"/>
              <a:t>All candidates that are nominated are treated the same. Where a nominee was not selected, that decision was based solely on the Lodge Selection Committee’s evaluation.</a:t>
            </a:r>
          </a:p>
          <a:p>
            <a:pPr lvl="2"/>
            <a:r>
              <a:rPr lang="en-US" dirty="0"/>
              <a:t>In cases where nominees were not selected and a chapter is not happy with the outcome, the chapter should re-evaluate whether or not that candidate truly met the youth/adult criteria noted above.  Further, in such case,  the chapter should consider re-nominating that candidate the following year in order to permit the nominee to further demonstrate their worthiness of the honor of selection to the Vigil.</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24</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14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238" y="95694"/>
            <a:ext cx="6202362" cy="939358"/>
          </a:xfrm>
        </p:spPr>
        <p:txBody>
          <a:bodyPr/>
          <a:lstStyle/>
          <a:p>
            <a:r>
              <a:rPr lang="en-US" dirty="0"/>
              <a:t>Induction Process and Public Recognition</a:t>
            </a:r>
          </a:p>
        </p:txBody>
      </p:sp>
      <p:sp>
        <p:nvSpPr>
          <p:cNvPr id="3" name="Content Placeholder 2"/>
          <p:cNvSpPr>
            <a:spLocks noGrp="1"/>
          </p:cNvSpPr>
          <p:nvPr>
            <p:ph idx="1"/>
          </p:nvPr>
        </p:nvSpPr>
        <p:spPr>
          <a:xfrm>
            <a:off x="2408238" y="1169582"/>
            <a:ext cx="6278562" cy="4956582"/>
          </a:xfrm>
        </p:spPr>
        <p:txBody>
          <a:bodyPr/>
          <a:lstStyle/>
          <a:p>
            <a:r>
              <a:rPr lang="en-US" sz="2300" dirty="0"/>
              <a:t>The Lodge Vigil Induction Committee will arrange an induction ceremony for the candidate(s) prior to the annual Lodge Banquet.</a:t>
            </a:r>
          </a:p>
          <a:p>
            <a:r>
              <a:rPr lang="en-US" sz="2300" dirty="0"/>
              <a:t>Induction opportunities</a:t>
            </a:r>
          </a:p>
          <a:p>
            <a:pPr lvl="1"/>
            <a:r>
              <a:rPr lang="en-US" dirty="0"/>
              <a:t>August 2020 at Goshen and November 2020 at Hallowood. In those circumstances warranting a special Vigil induction for a selectee due to unforeseen circumstances, reasonable efforts will be made by the Vigil Inductions Committee to accommodate that need. </a:t>
            </a:r>
          </a:p>
          <a:p>
            <a:r>
              <a:rPr lang="en-US" sz="2300" dirty="0"/>
              <a:t>The public recognition of the Lodge’s new Vigil Honor members will occur at the January 2021 Lodge Banquet along with the presentation of their certificates.</a:t>
            </a:r>
          </a:p>
          <a:p>
            <a:pPr marL="0" indent="0">
              <a:buNone/>
            </a:pPr>
            <a:endParaRPr lang="en-US" dirty="0"/>
          </a:p>
          <a:p>
            <a:endParaRPr lang="en-US" dirty="0"/>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25</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29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Support of Vigil Events</a:t>
            </a:r>
          </a:p>
        </p:txBody>
      </p:sp>
      <p:sp>
        <p:nvSpPr>
          <p:cNvPr id="3" name="Content Placeholder 2"/>
          <p:cNvSpPr>
            <a:spLocks noGrp="1"/>
          </p:cNvSpPr>
          <p:nvPr>
            <p:ph idx="1"/>
          </p:nvPr>
        </p:nvSpPr>
        <p:spPr/>
        <p:txBody>
          <a:bodyPr/>
          <a:lstStyle/>
          <a:p>
            <a:r>
              <a:rPr lang="en-US" sz="2000" dirty="0"/>
              <a:t>Each chapter will be required to supply staff for each vigil event that they are sending nominees to.</a:t>
            </a:r>
          </a:p>
          <a:p>
            <a:pPr lvl="1"/>
            <a:r>
              <a:rPr lang="en-US" sz="1800" dirty="0"/>
              <a:t>The guides do not need to be from within the nominee’s chapter, as long as one guide is supplied for each nominee. Exceptions must be approved by the Vigil Inductions Committee.</a:t>
            </a:r>
          </a:p>
          <a:p>
            <a:pPr lvl="1"/>
            <a:r>
              <a:rPr lang="en-US" sz="1800" dirty="0"/>
              <a:t>Each chapter will also be required to supply staff for the duties taking place throughout the Vigil (This means staff </a:t>
            </a:r>
            <a:r>
              <a:rPr lang="en-US" sz="1800" i="1" dirty="0"/>
              <a:t>excluding</a:t>
            </a:r>
            <a:r>
              <a:rPr lang="en-US" sz="1800" dirty="0"/>
              <a:t> the guides).</a:t>
            </a:r>
          </a:p>
          <a:p>
            <a:pPr lvl="2"/>
            <a:r>
              <a:rPr lang="en-US" sz="1600" dirty="0"/>
              <a:t>If a chapter submits nominations and is unable to supply staff, they need to find other </a:t>
            </a:r>
            <a:r>
              <a:rPr lang="en-US" sz="1600" dirty="0" err="1"/>
              <a:t>Arrowmen</a:t>
            </a:r>
            <a:r>
              <a:rPr lang="en-US" sz="1600" dirty="0"/>
              <a:t> to take their place.  This way there is adequate staff to make the Vigil memorable for each candidate.</a:t>
            </a:r>
          </a:p>
          <a:p>
            <a:endParaRPr lang="en-US" sz="2000"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26</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225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t>The Vigil Nomination Process is youth-run. The role of the advisers is to support the youth through the process of working on forms and maintain ongoing contact with the youth of their committee.</a:t>
            </a:r>
          </a:p>
          <a:p>
            <a:r>
              <a:rPr lang="en-US" sz="2000" dirty="0"/>
              <a:t>Ben Goldring (Lodge Vigil Selection Chairman) and Lorraine Lince  and Demi </a:t>
            </a:r>
            <a:r>
              <a:rPr lang="en-US" sz="2000" dirty="0" err="1"/>
              <a:t>Pulas</a:t>
            </a:r>
            <a:r>
              <a:rPr lang="en-US" sz="2000" dirty="0"/>
              <a:t> (Lodge Vigil Selection Advisers) are available to assist you in this process</a:t>
            </a:r>
          </a:p>
          <a:p>
            <a:pPr lvl="1"/>
            <a:r>
              <a:rPr lang="en-US" sz="1800" dirty="0"/>
              <a:t>Their contact information is located on the final slide</a:t>
            </a:r>
          </a:p>
          <a:p>
            <a:r>
              <a:rPr lang="en-US" sz="2000" dirty="0"/>
              <a:t>Complete secrecy of a person’s selection must be maintained until after their induction and should not be made entirely public until Lodge Banquet.</a:t>
            </a:r>
          </a:p>
          <a:p>
            <a:endParaRPr lang="en-US"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27</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765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Are there any questions that you may have about the material as we conclude?</a:t>
            </a:r>
          </a:p>
          <a:p>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28</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34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Lodge Operating Procedures </a:t>
            </a:r>
          </a:p>
          <a:p>
            <a:pPr lvl="1"/>
            <a:r>
              <a:rPr lang="en-US" dirty="0"/>
              <a:t>Vigil Nomination and Selection Procedures; Amangamek-Wipit Lodge No. 470, Order of the Arrow</a:t>
            </a:r>
          </a:p>
          <a:p>
            <a:r>
              <a:rPr lang="en-US" u="sng" dirty="0"/>
              <a:t>Order of the Arrow Guide for Officers and Advisers</a:t>
            </a:r>
            <a:r>
              <a:rPr lang="en-US" dirty="0"/>
              <a:t>, pp. 31-32.</a:t>
            </a:r>
          </a:p>
          <a:p>
            <a:r>
              <a:rPr lang="en-US" u="sng" dirty="0"/>
              <a:t>Order of the Arrow Handbook</a:t>
            </a:r>
            <a:r>
              <a:rPr lang="en-US" dirty="0"/>
              <a:t>, pp. 48-49.</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29</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43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Vigil Nomination Process</a:t>
            </a:r>
          </a:p>
        </p:txBody>
      </p:sp>
      <p:sp>
        <p:nvSpPr>
          <p:cNvPr id="3" name="Content Placeholder 2"/>
          <p:cNvSpPr>
            <a:spLocks noGrp="1"/>
          </p:cNvSpPr>
          <p:nvPr>
            <p:ph idx="1"/>
          </p:nvPr>
        </p:nvSpPr>
        <p:spPr/>
        <p:txBody>
          <a:bodyPr>
            <a:normAutofit lnSpcReduction="10000"/>
          </a:bodyPr>
          <a:lstStyle/>
          <a:p>
            <a:r>
              <a:rPr lang="en-US" dirty="0"/>
              <a:t>Appointment of Chairman and Adviser</a:t>
            </a:r>
          </a:p>
          <a:p>
            <a:r>
              <a:rPr lang="en-US" dirty="0"/>
              <a:t>Chapter Nominating Committee</a:t>
            </a:r>
          </a:p>
          <a:p>
            <a:r>
              <a:rPr lang="en-US" dirty="0"/>
              <a:t>Duties of the Chapter Nominating Committee</a:t>
            </a:r>
          </a:p>
          <a:p>
            <a:r>
              <a:rPr lang="en-US" dirty="0"/>
              <a:t>Eligibility</a:t>
            </a:r>
          </a:p>
          <a:p>
            <a:r>
              <a:rPr lang="en-US" dirty="0"/>
              <a:t>Selecting Who to Consider</a:t>
            </a:r>
          </a:p>
          <a:p>
            <a:r>
              <a:rPr lang="en-US" dirty="0"/>
              <a:t>Survey Letters</a:t>
            </a:r>
          </a:p>
          <a:p>
            <a:r>
              <a:rPr lang="en-US" dirty="0"/>
              <a:t>Selecting Who to Nominate</a:t>
            </a:r>
          </a:p>
          <a:p>
            <a:r>
              <a:rPr lang="en-US" dirty="0"/>
              <a:t>2020 Vigil Nomination Form</a:t>
            </a:r>
          </a:p>
          <a:p>
            <a:r>
              <a:rPr lang="en-US" dirty="0"/>
              <a:t>Picking a Vigil Name</a:t>
            </a:r>
          </a:p>
          <a:p>
            <a:r>
              <a:rPr lang="en-US" dirty="0"/>
              <a:t>Turning in the Nomination Packets</a:t>
            </a:r>
          </a:p>
          <a:p>
            <a:endParaRPr lang="en-US"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3</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969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dirty="0"/>
              <a:t>Please direct any further questions or concerns to:</a:t>
            </a:r>
          </a:p>
          <a:p>
            <a:endParaRPr lang="en-US" dirty="0"/>
          </a:p>
          <a:p>
            <a:r>
              <a:rPr lang="en-US" u="sng" dirty="0"/>
              <a:t>Vigil Selections Email</a:t>
            </a:r>
          </a:p>
          <a:p>
            <a:pPr marL="0" indent="0">
              <a:buNone/>
            </a:pPr>
            <a:r>
              <a:rPr lang="en-US" dirty="0"/>
              <a:t>	vigilselections@wipit470.org</a:t>
            </a:r>
          </a:p>
          <a:p>
            <a:pPr marL="0" indent="0">
              <a:buNone/>
            </a:pPr>
            <a:endParaRPr lang="en-US" dirty="0"/>
          </a:p>
          <a:p>
            <a:pPr lvl="1"/>
            <a:r>
              <a:rPr lang="en-US" dirty="0"/>
              <a:t>Ben Myers– Lodge Vigil Selection Chairman</a:t>
            </a:r>
          </a:p>
          <a:p>
            <a:pPr lvl="2"/>
            <a:r>
              <a:rPr lang="en-US" dirty="0"/>
              <a:t>bman12007@gmail.com</a:t>
            </a:r>
            <a:endParaRPr lang="en-US" dirty="0">
              <a:solidFill>
                <a:schemeClr val="bg1"/>
              </a:solidFill>
            </a:endParaRPr>
          </a:p>
          <a:p>
            <a:pPr lvl="1"/>
            <a:r>
              <a:rPr lang="en-US" dirty="0"/>
              <a:t>Vince Kiernan(Vigil Selection Adviser)</a:t>
            </a:r>
          </a:p>
          <a:p>
            <a:pPr lvl="2">
              <a:buFont typeface="Arial" panose="020B0604020202020204" pitchFamily="34" charset="0"/>
              <a:buChar char="•"/>
            </a:pPr>
            <a:r>
              <a:rPr lang="en-US" dirty="0"/>
              <a:t>Kiernan@cua.edu </a:t>
            </a:r>
          </a:p>
          <a:p>
            <a:pPr lvl="1"/>
            <a:r>
              <a:rPr lang="en-US" dirty="0"/>
              <a:t>Rick Brown(Vigil Selection Co-Adviser)</a:t>
            </a:r>
          </a:p>
          <a:p>
            <a:pPr lvl="2">
              <a:buFont typeface="Arial" panose="020B0604020202020204" pitchFamily="34" charset="0"/>
              <a:buChar char="•"/>
            </a:pPr>
            <a:r>
              <a:rPr lang="en-US" dirty="0"/>
              <a:t>smtroop1191@gmail.com</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30</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47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Vigil Nominating Chairman and Adviser</a:t>
            </a:r>
          </a:p>
        </p:txBody>
      </p:sp>
      <p:sp>
        <p:nvSpPr>
          <p:cNvPr id="3" name="Content Placeholder 2"/>
          <p:cNvSpPr>
            <a:spLocks noGrp="1"/>
          </p:cNvSpPr>
          <p:nvPr>
            <p:ph idx="1"/>
          </p:nvPr>
        </p:nvSpPr>
        <p:spPr/>
        <p:txBody>
          <a:bodyPr>
            <a:normAutofit/>
          </a:bodyPr>
          <a:lstStyle/>
          <a:p>
            <a:r>
              <a:rPr lang="en-US" dirty="0"/>
              <a:t>Youth Vigil Nominating Chairman</a:t>
            </a:r>
          </a:p>
          <a:p>
            <a:pPr lvl="1"/>
            <a:r>
              <a:rPr lang="en-US" dirty="0"/>
              <a:t>Appointed by the Chapter Chief (approved by the Chapter Adviser and District Executive)</a:t>
            </a:r>
          </a:p>
          <a:p>
            <a:pPr lvl="1"/>
            <a:r>
              <a:rPr lang="en-US" dirty="0"/>
              <a:t>Should be a Vigil Honor member if available</a:t>
            </a:r>
          </a:p>
          <a:p>
            <a:pPr lvl="1"/>
            <a:r>
              <a:rPr lang="en-US" dirty="0"/>
              <a:t>If no Vigil Honor member is available a non-eligible Brotherhood member or Ordeal member may be appointed</a:t>
            </a:r>
          </a:p>
          <a:p>
            <a:r>
              <a:rPr lang="en-US" dirty="0"/>
              <a:t>Adult Vigil Nominating Adviser</a:t>
            </a:r>
          </a:p>
          <a:p>
            <a:pPr lvl="1"/>
            <a:r>
              <a:rPr lang="en-US" dirty="0"/>
              <a:t>Appointed by the Chapter Adviser (approved by the District Executive) </a:t>
            </a:r>
          </a:p>
          <a:p>
            <a:pPr lvl="1"/>
            <a:r>
              <a:rPr lang="en-US" dirty="0"/>
              <a:t>Is a non-voting member of the Chapter Committee</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4</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34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Nominating Committee</a:t>
            </a:r>
          </a:p>
        </p:txBody>
      </p:sp>
      <p:sp>
        <p:nvSpPr>
          <p:cNvPr id="3" name="Content Placeholder 2"/>
          <p:cNvSpPr>
            <a:spLocks noGrp="1"/>
          </p:cNvSpPr>
          <p:nvPr>
            <p:ph idx="1"/>
          </p:nvPr>
        </p:nvSpPr>
        <p:spPr/>
        <p:txBody>
          <a:bodyPr>
            <a:normAutofit fontScale="92500" lnSpcReduction="10000"/>
          </a:bodyPr>
          <a:lstStyle/>
          <a:p>
            <a:r>
              <a:rPr lang="en-US" dirty="0"/>
              <a:t>Composed of three or more youth, Vigil Honor members </a:t>
            </a:r>
          </a:p>
          <a:p>
            <a:pPr lvl="1"/>
            <a:r>
              <a:rPr lang="en-US" dirty="0"/>
              <a:t>Ineligible youth, Brotherhood members or Ordeal members may be used if no Vigil Honor Members are available</a:t>
            </a:r>
          </a:p>
          <a:p>
            <a:r>
              <a:rPr lang="en-US" dirty="0"/>
              <a:t>Led by the Youth Vigil Nominating Chairman</a:t>
            </a:r>
          </a:p>
          <a:p>
            <a:r>
              <a:rPr lang="en-US" dirty="0"/>
              <a:t>All voting members of the Committee are youth</a:t>
            </a:r>
          </a:p>
          <a:p>
            <a:r>
              <a:rPr lang="en-US" dirty="0"/>
              <a:t>The Adult Vigil Nominating Adviser will advise the committee to check facts or eligibility concerns where addressed, but does not have a vote</a:t>
            </a:r>
          </a:p>
          <a:p>
            <a:pPr lvl="1"/>
            <a:r>
              <a:rPr lang="en-US" dirty="0"/>
              <a:t>Only one Adviser can be appointed</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5</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Duties of the Chapter Nominating Committee</a:t>
            </a:r>
          </a:p>
        </p:txBody>
      </p:sp>
      <p:sp>
        <p:nvSpPr>
          <p:cNvPr id="3" name="Content Placeholder 2"/>
          <p:cNvSpPr>
            <a:spLocks noGrp="1"/>
          </p:cNvSpPr>
          <p:nvPr>
            <p:ph idx="1"/>
          </p:nvPr>
        </p:nvSpPr>
        <p:spPr>
          <a:xfrm>
            <a:off x="2418748" y="1600200"/>
            <a:ext cx="6278562" cy="4525963"/>
          </a:xfrm>
        </p:spPr>
        <p:txBody>
          <a:bodyPr>
            <a:noAutofit/>
          </a:bodyPr>
          <a:lstStyle/>
          <a:p>
            <a:r>
              <a:rPr lang="en-US" sz="1600" dirty="0"/>
              <a:t>By January 12</a:t>
            </a:r>
            <a:r>
              <a:rPr lang="en-US" sz="1600" baseline="30000" dirty="0"/>
              <a:t>th </a:t>
            </a:r>
            <a:r>
              <a:rPr lang="en-US" sz="1600" dirty="0"/>
              <a:t>: Download a list of Vigil eligible Chapter members.</a:t>
            </a:r>
          </a:p>
          <a:p>
            <a:r>
              <a:rPr lang="en-US" sz="1600" dirty="0"/>
              <a:t>By February 1</a:t>
            </a:r>
            <a:r>
              <a:rPr lang="en-US" sz="1600" baseline="30000" dirty="0"/>
              <a:t>st</a:t>
            </a:r>
            <a:r>
              <a:rPr lang="en-US" sz="1600" dirty="0"/>
              <a:t> : Screen the eligible members to determine who the Committee would like to recommend to the Lodge Selection Committee.</a:t>
            </a:r>
          </a:p>
          <a:p>
            <a:r>
              <a:rPr lang="en-US" sz="1600" dirty="0"/>
              <a:t>By February 8</a:t>
            </a:r>
            <a:r>
              <a:rPr lang="en-US" sz="1600" baseline="30000" dirty="0"/>
              <a:t>th</a:t>
            </a:r>
            <a:r>
              <a:rPr lang="en-US" sz="1600" dirty="0"/>
              <a:t> : Mail Vigil Honor Nominating Survey Letters to people who know or work with the recommended nominees.</a:t>
            </a:r>
          </a:p>
          <a:p>
            <a:pPr lvl="1"/>
            <a:r>
              <a:rPr lang="en-US" sz="1600" dirty="0"/>
              <a:t>Email list of perspective nominees to Lodge Vigil Selection Committee.</a:t>
            </a:r>
          </a:p>
          <a:p>
            <a:r>
              <a:rPr lang="en-US" sz="1600" dirty="0"/>
              <a:t>From February 8</a:t>
            </a:r>
            <a:r>
              <a:rPr lang="en-US" sz="1600" baseline="30000" dirty="0"/>
              <a:t>th</a:t>
            </a:r>
            <a:r>
              <a:rPr lang="en-US" sz="1600" dirty="0"/>
              <a:t> to 29</a:t>
            </a:r>
            <a:r>
              <a:rPr lang="en-US" sz="1600" baseline="30000" dirty="0"/>
              <a:t>th</a:t>
            </a:r>
            <a:r>
              <a:rPr lang="en-US" sz="1600" dirty="0"/>
              <a:t> : Assemble survey letters and vote on which members to recommend to the Lodge Vigil Selection Committee.</a:t>
            </a:r>
          </a:p>
          <a:p>
            <a:pPr lvl="1"/>
            <a:r>
              <a:rPr lang="en-US" sz="1600" dirty="0"/>
              <a:t>Email list to the Lodge Selection Committee.</a:t>
            </a:r>
          </a:p>
          <a:p>
            <a:r>
              <a:rPr lang="en-US" sz="1600" dirty="0"/>
              <a:t>On or before February 29</a:t>
            </a:r>
            <a:r>
              <a:rPr lang="en-US" sz="1600" baseline="30000" dirty="0"/>
              <a:t>th</a:t>
            </a:r>
            <a:r>
              <a:rPr lang="en-US" sz="1600" dirty="0"/>
              <a:t> : Complete the </a:t>
            </a:r>
            <a:r>
              <a:rPr lang="en-US" sz="1600" i="1" dirty="0"/>
              <a:t>2020 Vigil Nomination Form</a:t>
            </a:r>
            <a:r>
              <a:rPr lang="en-US" sz="1600" dirty="0"/>
              <a:t> for each of the recommended nominees.  Due to Lodge Vigil Selection Committee no later than 3:00 pm March 1 at MSSC. (otherwise chapter nominations will not be considered for selection).</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6</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8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p:txBody>
          <a:bodyPr>
            <a:normAutofit fontScale="92500" lnSpcReduction="20000"/>
          </a:bodyPr>
          <a:lstStyle/>
          <a:p>
            <a:r>
              <a:rPr lang="en-US" dirty="0"/>
              <a:t>By January 8th, Chapter Vigil Nominating Committee should download (from </a:t>
            </a:r>
            <a:r>
              <a:rPr lang="en-US" dirty="0" err="1"/>
              <a:t>LodgeMaster</a:t>
            </a:r>
            <a:r>
              <a:rPr lang="en-US" dirty="0"/>
              <a:t>) a list of Chapter members who meet all of the following eligibility requirements:</a:t>
            </a:r>
          </a:p>
          <a:p>
            <a:pPr lvl="1"/>
            <a:r>
              <a:rPr lang="en-US" dirty="0"/>
              <a:t>Paid their current 2020 year’s dues in        Amangamek- Wipit Lodge</a:t>
            </a:r>
          </a:p>
          <a:p>
            <a:pPr lvl="1"/>
            <a:r>
              <a:rPr lang="en-US" dirty="0"/>
              <a:t>Paid their current 2020 registration in a unit or other organization of National Capital Area Council, Boy Scouts of America</a:t>
            </a:r>
          </a:p>
          <a:p>
            <a:pPr lvl="1"/>
            <a:r>
              <a:rPr lang="en-US" dirty="0"/>
              <a:t>Will have been a Brotherhood member for at least two years by May 31, 2020.</a:t>
            </a:r>
            <a:r>
              <a:rPr lang="en-US" baseline="30000" dirty="0"/>
              <a:t> </a:t>
            </a:r>
          </a:p>
          <a:p>
            <a:r>
              <a:rPr lang="en-US" dirty="0"/>
              <a:t>Eligibility must be verified</a:t>
            </a:r>
          </a:p>
          <a:p>
            <a:pPr lvl="1"/>
            <a:r>
              <a:rPr lang="en-US" dirty="0"/>
              <a:t>The authorities to be used are the Lodge membership records (LodgeMaster) and the Council Registration files (</a:t>
            </a:r>
            <a:r>
              <a:rPr lang="en-US" dirty="0" err="1"/>
              <a:t>Scoutbook</a:t>
            </a:r>
            <a:r>
              <a:rPr lang="en-US" dirty="0"/>
              <a:t>)</a:t>
            </a:r>
          </a:p>
          <a:p>
            <a:endParaRPr lang="en-US"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7</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3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Selecting who to Consider</a:t>
            </a:r>
          </a:p>
        </p:txBody>
      </p:sp>
      <p:sp>
        <p:nvSpPr>
          <p:cNvPr id="3" name="Content Placeholder 2"/>
          <p:cNvSpPr>
            <a:spLocks noGrp="1"/>
          </p:cNvSpPr>
          <p:nvPr>
            <p:ph idx="1"/>
          </p:nvPr>
        </p:nvSpPr>
        <p:spPr>
          <a:xfrm>
            <a:off x="2408238" y="1219200"/>
            <a:ext cx="6278562" cy="5257800"/>
          </a:xfrm>
        </p:spPr>
        <p:txBody>
          <a:bodyPr>
            <a:noAutofit/>
          </a:bodyPr>
          <a:lstStyle/>
          <a:p>
            <a:r>
              <a:rPr lang="en-US" sz="1600" dirty="0"/>
              <a:t>By February 8th , each Chapter Nominating Committee will screen the list of eligible Chapter members to determine who to recommend to the Lodge Vigil Selection Committee</a:t>
            </a:r>
          </a:p>
          <a:p>
            <a:r>
              <a:rPr lang="en-US" sz="1600" dirty="0"/>
              <a:t>Considerations</a:t>
            </a:r>
          </a:p>
          <a:p>
            <a:pPr lvl="1"/>
            <a:r>
              <a:rPr lang="en-US" sz="1600" dirty="0"/>
              <a:t>Exceptional service </a:t>
            </a:r>
          </a:p>
          <a:p>
            <a:pPr lvl="1"/>
            <a:r>
              <a:rPr lang="en-US" sz="1600" dirty="0"/>
              <a:t>Personal effort </a:t>
            </a:r>
          </a:p>
          <a:p>
            <a:pPr lvl="1"/>
            <a:r>
              <a:rPr lang="en-US" sz="1600" dirty="0"/>
              <a:t>Unselfish interest</a:t>
            </a:r>
          </a:p>
          <a:p>
            <a:r>
              <a:rPr lang="en-US" sz="1600" dirty="0"/>
              <a:t>Nominee should have made distinguished contributions beyond the immediate responsibilities of their position or office to one or more of the following: </a:t>
            </a:r>
          </a:p>
          <a:p>
            <a:pPr lvl="1"/>
            <a:r>
              <a:rPr lang="en-US" sz="1600" dirty="0"/>
              <a:t>The Lodge (or Chapter)</a:t>
            </a:r>
          </a:p>
          <a:p>
            <a:pPr lvl="1"/>
            <a:r>
              <a:rPr lang="en-US" sz="1600" dirty="0"/>
              <a:t>The Order of the Arrow </a:t>
            </a:r>
          </a:p>
          <a:p>
            <a:pPr lvl="1"/>
            <a:r>
              <a:rPr lang="en-US" sz="1600" dirty="0"/>
              <a:t>Scouting (unit, district, or council)</a:t>
            </a:r>
          </a:p>
          <a:p>
            <a:pPr lvl="1"/>
            <a:r>
              <a:rPr lang="en-US" sz="1600" dirty="0"/>
              <a:t>Their Scout camp. </a:t>
            </a:r>
          </a:p>
          <a:p>
            <a:r>
              <a:rPr lang="en-US" sz="1600" u="sng" dirty="0"/>
              <a:t>Tenure in Scouting or the Order of the Arrow is not considered ample reason for Vigil Honor recommendation or recognition</a:t>
            </a:r>
            <a:r>
              <a:rPr lang="en-US" sz="1600" dirty="0"/>
              <a:t>. </a:t>
            </a:r>
          </a:p>
          <a:p>
            <a:r>
              <a:rPr lang="en-US" sz="1600" dirty="0"/>
              <a:t>Weigh "distinguished service" on a youth standard for Scouts and on an adult standard for adults. </a:t>
            </a:r>
          </a:p>
          <a:p>
            <a:endParaRPr lang="en-US" sz="1100"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8</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15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Letters</a:t>
            </a:r>
          </a:p>
        </p:txBody>
      </p:sp>
      <p:sp>
        <p:nvSpPr>
          <p:cNvPr id="3" name="Content Placeholder 2"/>
          <p:cNvSpPr>
            <a:spLocks noGrp="1"/>
          </p:cNvSpPr>
          <p:nvPr>
            <p:ph idx="1"/>
          </p:nvPr>
        </p:nvSpPr>
        <p:spPr/>
        <p:txBody>
          <a:bodyPr>
            <a:normAutofit/>
          </a:bodyPr>
          <a:lstStyle/>
          <a:p>
            <a:r>
              <a:rPr lang="en-US" sz="2400" dirty="0"/>
              <a:t>By February 8th, Vigil Honor Nominating Survey Letters will be requested </a:t>
            </a:r>
            <a:r>
              <a:rPr lang="en-US" dirty="0"/>
              <a:t>from</a:t>
            </a:r>
            <a:r>
              <a:rPr lang="en-US" sz="2400" dirty="0"/>
              <a:t> people who know or work with the prospective nominees</a:t>
            </a:r>
          </a:p>
          <a:p>
            <a:r>
              <a:rPr lang="en-US" sz="2400" dirty="0"/>
              <a:t>At least THREE Survey Letters must be obtained for each nominee</a:t>
            </a:r>
          </a:p>
          <a:p>
            <a:pPr lvl="1"/>
            <a:r>
              <a:rPr lang="en-US" sz="2000" dirty="0"/>
              <a:t>This is a minimum. Request survey letters from more than three people, hoping to receive at least three.</a:t>
            </a:r>
          </a:p>
          <a:p>
            <a:r>
              <a:rPr lang="en-US" sz="2400" dirty="0"/>
              <a:t>Some examples of people to request the letters from, are as follows:</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9</a:t>
            </a:fld>
            <a:endParaRPr lang="en-US" dirty="0"/>
          </a:p>
        </p:txBody>
      </p:sp>
      <p:sp>
        <p:nvSpPr>
          <p:cNvPr id="6" name="TextBox 5"/>
          <p:cNvSpPr txBox="1"/>
          <p:nvPr/>
        </p:nvSpPr>
        <p:spPr>
          <a:xfrm>
            <a:off x="4953000" y="4038600"/>
            <a:ext cx="3505200" cy="646331"/>
          </a:xfrm>
          <a:prstGeom prst="rect">
            <a:avLst/>
          </a:prstGeom>
          <a:noFill/>
        </p:spPr>
        <p:txBody>
          <a:bodyPr wrap="square" rtlCol="0">
            <a:spAutoFit/>
          </a:bodyPr>
          <a:lstStyle/>
          <a:p>
            <a:endParaRPr lang="en-US" dirty="0"/>
          </a:p>
          <a:p>
            <a:endParaRPr lang="en-US" dirty="0"/>
          </a:p>
        </p:txBody>
      </p:sp>
      <p:pic>
        <p:nvPicPr>
          <p:cNvPr id="8"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25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heme/theme1.xml><?xml version="1.0" encoding="utf-8"?>
<a:theme xmlns:a="http://schemas.openxmlformats.org/drawingml/2006/main" name="oa-bsaor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10899</TotalTime>
  <Words>2602</Words>
  <Application>Microsoft Office PowerPoint</Application>
  <PresentationFormat>On-screen Show (4:3)</PresentationFormat>
  <Paragraphs>253</Paragraphs>
  <Slides>30</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vt:lpstr>
      <vt:lpstr>oa-bsaorg</vt:lpstr>
      <vt:lpstr>  </vt:lpstr>
      <vt:lpstr>The Vigil Nomination and Selection Process</vt:lpstr>
      <vt:lpstr>Chapter Vigil Nomination Process</vt:lpstr>
      <vt:lpstr>Chapter Vigil Nominating Chairman and Adviser</vt:lpstr>
      <vt:lpstr>Chapter Nominating Committee</vt:lpstr>
      <vt:lpstr>Duties of the Chapter Nominating Committee</vt:lpstr>
      <vt:lpstr>Eligibility</vt:lpstr>
      <vt:lpstr>Selecting who to Consider</vt:lpstr>
      <vt:lpstr>Survey Letters</vt:lpstr>
      <vt:lpstr>Survey Letter Authors</vt:lpstr>
      <vt:lpstr>Selecting who to Nominate</vt:lpstr>
      <vt:lpstr>Break</vt:lpstr>
      <vt:lpstr>Picking a Name</vt:lpstr>
      <vt:lpstr>Filling out the Nomination Form</vt:lpstr>
      <vt:lpstr>Turning in Nominations</vt:lpstr>
      <vt:lpstr>Break</vt:lpstr>
      <vt:lpstr>Composition of the Vigil Selection Committee</vt:lpstr>
      <vt:lpstr>Lodge Vigil Selecting Process</vt:lpstr>
      <vt:lpstr>Lodge Vigil Selection Process Notes</vt:lpstr>
      <vt:lpstr>Lodge Vigil Selection Process Notes (cont.)</vt:lpstr>
      <vt:lpstr>Petition for the Vigil Honor</vt:lpstr>
      <vt:lpstr>Notification Process</vt:lpstr>
      <vt:lpstr>Notification Process (cont.)</vt:lpstr>
      <vt:lpstr>Reaction to Notification</vt:lpstr>
      <vt:lpstr>Induction Process and Public Recognition</vt:lpstr>
      <vt:lpstr>Chapter Support of Vigil Events</vt:lpstr>
      <vt:lpstr>Key Points</vt:lpstr>
      <vt:lpstr>Questions???</vt:lpstr>
      <vt:lpstr>References</vt:lpstr>
      <vt:lpstr>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Vigil Nomination and Selection Process</dc:title>
  <dc:creator>Aaron</dc:creator>
  <cp:lastModifiedBy>Ben Myers</cp:lastModifiedBy>
  <cp:revision>97</cp:revision>
  <dcterms:created xsi:type="dcterms:W3CDTF">2013-01-01T17:26:28Z</dcterms:created>
  <dcterms:modified xsi:type="dcterms:W3CDTF">2023-01-18T17:21:17Z</dcterms:modified>
</cp:coreProperties>
</file>